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0" r:id="rId4"/>
    <p:sldId id="261" r:id="rId5"/>
    <p:sldId id="266" r:id="rId6"/>
    <p:sldId id="267" r:id="rId7"/>
    <p:sldId id="269" r:id="rId8"/>
    <p:sldId id="265" r:id="rId9"/>
    <p:sldId id="264" r:id="rId10"/>
    <p:sldId id="262" r:id="rId11"/>
    <p:sldId id="258" r:id="rId12"/>
    <p:sldId id="268" r:id="rId13"/>
  </p:sldIdLst>
  <p:sldSz cx="9144000" cy="6858000" type="screen4x3"/>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image" Target="../media/image1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i master</a:t>
            </a:r>
            <a:endParaRPr lang="da-DK"/>
          </a:p>
        </p:txBody>
      </p:sp>
      <p:sp>
        <p:nvSpPr>
          <p:cNvPr id="3" name="U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smtClean="0"/>
              <a:t>Klik for at redigere i master</a:t>
            </a:r>
            <a:endParaRPr lang="da-DK"/>
          </a:p>
        </p:txBody>
      </p:sp>
      <p:sp>
        <p:nvSpPr>
          <p:cNvPr id="4" name="Pladsholder til dato 3"/>
          <p:cNvSpPr>
            <a:spLocks noGrp="1"/>
          </p:cNvSpPr>
          <p:nvPr>
            <p:ph type="dt" sz="half" idx="10"/>
          </p:nvPr>
        </p:nvSpPr>
        <p:spPr/>
        <p:txBody>
          <a:bodyPr/>
          <a:lstStyle/>
          <a:p>
            <a:fld id="{0A268EF3-7289-46AC-AF65-AABA58E34744}" type="datetimeFigureOut">
              <a:rPr lang="da-DK" smtClean="0"/>
              <a:t>22-01-2014</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209317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indhold 2"/>
          <p:cNvSpPr>
            <a:spLocks noGrp="1"/>
          </p:cNvSpPr>
          <p:nvPr>
            <p:ph idx="1"/>
          </p:nvPr>
        </p:nvSpPr>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0A268EF3-7289-46AC-AF65-AABA58E34744}" type="datetimeFigureOut">
              <a:rPr lang="da-DK" smtClean="0"/>
              <a:t>22-01-2014</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2283883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i master</a:t>
            </a:r>
            <a:endParaRPr lang="da-DK"/>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smtClean="0"/>
              <a:t>Klik for at redigere i master</a:t>
            </a:r>
          </a:p>
        </p:txBody>
      </p:sp>
      <p:sp>
        <p:nvSpPr>
          <p:cNvPr id="4" name="Pladsholder til dato 3"/>
          <p:cNvSpPr>
            <a:spLocks noGrp="1"/>
          </p:cNvSpPr>
          <p:nvPr>
            <p:ph type="dt" sz="half" idx="10"/>
          </p:nvPr>
        </p:nvSpPr>
        <p:spPr/>
        <p:txBody>
          <a:bodyPr/>
          <a:lstStyle/>
          <a:p>
            <a:fld id="{0A268EF3-7289-46AC-AF65-AABA58E34744}" type="datetimeFigureOut">
              <a:rPr lang="da-DK" smtClean="0"/>
              <a:t>22-01-2014</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197925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ind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4"/>
          <p:cNvSpPr>
            <a:spLocks noGrp="1"/>
          </p:cNvSpPr>
          <p:nvPr>
            <p:ph type="dt" sz="half" idx="10"/>
          </p:nvPr>
        </p:nvSpPr>
        <p:spPr/>
        <p:txBody>
          <a:bodyPr/>
          <a:lstStyle/>
          <a:p>
            <a:fld id="{0A268EF3-7289-46AC-AF65-AABA58E34744}" type="datetimeFigureOut">
              <a:rPr lang="da-DK" smtClean="0"/>
              <a:t>22-01-2014</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313950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a-DK" smtClean="0"/>
              <a:t>Klik for at redigere i master</a:t>
            </a:r>
            <a:endParaRPr lang="da-DK"/>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6"/>
          <p:cNvSpPr>
            <a:spLocks noGrp="1"/>
          </p:cNvSpPr>
          <p:nvPr>
            <p:ph type="dt" sz="half" idx="10"/>
          </p:nvPr>
        </p:nvSpPr>
        <p:spPr/>
        <p:txBody>
          <a:bodyPr/>
          <a:lstStyle/>
          <a:p>
            <a:fld id="{0A268EF3-7289-46AC-AF65-AABA58E34744}" type="datetimeFigureOut">
              <a:rPr lang="da-DK" smtClean="0"/>
              <a:t>22-01-2014</a:t>
            </a:fld>
            <a:endParaRPr lang="da-DK"/>
          </a:p>
        </p:txBody>
      </p:sp>
      <p:sp>
        <p:nvSpPr>
          <p:cNvPr id="8" name="Pladsholder til sidefod 7"/>
          <p:cNvSpPr>
            <a:spLocks noGrp="1"/>
          </p:cNvSpPr>
          <p:nvPr>
            <p:ph type="ftr" sz="quarter" idx="11"/>
          </p:nvPr>
        </p:nvSpPr>
        <p:spPr/>
        <p:txBody>
          <a:bodyPr/>
          <a:lstStyle/>
          <a:p>
            <a:endParaRPr lang="da-DK"/>
          </a:p>
        </p:txBody>
      </p:sp>
      <p:sp>
        <p:nvSpPr>
          <p:cNvPr id="9" name="Pladsholder til diasnummer 8"/>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3572514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dato 2"/>
          <p:cNvSpPr>
            <a:spLocks noGrp="1"/>
          </p:cNvSpPr>
          <p:nvPr>
            <p:ph type="dt" sz="half" idx="10"/>
          </p:nvPr>
        </p:nvSpPr>
        <p:spPr/>
        <p:txBody>
          <a:bodyPr/>
          <a:lstStyle/>
          <a:p>
            <a:fld id="{0A268EF3-7289-46AC-AF65-AABA58E34744}" type="datetimeFigureOut">
              <a:rPr lang="da-DK" smtClean="0"/>
              <a:t>22-01-2014</a:t>
            </a:fld>
            <a:endParaRPr lang="da-DK"/>
          </a:p>
        </p:txBody>
      </p:sp>
      <p:sp>
        <p:nvSpPr>
          <p:cNvPr id="4" name="Pladsholder til sidefod 3"/>
          <p:cNvSpPr>
            <a:spLocks noGrp="1"/>
          </p:cNvSpPr>
          <p:nvPr>
            <p:ph type="ftr" sz="quarter" idx="11"/>
          </p:nvPr>
        </p:nvSpPr>
        <p:spPr/>
        <p:txBody>
          <a:bodyPr/>
          <a:lstStyle/>
          <a:p>
            <a:endParaRPr lang="da-DK"/>
          </a:p>
        </p:txBody>
      </p:sp>
      <p:sp>
        <p:nvSpPr>
          <p:cNvPr id="5" name="Pladsholder til diasnummer 4"/>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1030540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fld id="{0A268EF3-7289-46AC-AF65-AABA58E34744}" type="datetimeFigureOut">
              <a:rPr lang="da-DK" smtClean="0"/>
              <a:t>22-01-2014</a:t>
            </a:fld>
            <a:endParaRPr lang="da-DK"/>
          </a:p>
        </p:txBody>
      </p:sp>
      <p:sp>
        <p:nvSpPr>
          <p:cNvPr id="3" name="Pladsholder til sidefod 2"/>
          <p:cNvSpPr>
            <a:spLocks noGrp="1"/>
          </p:cNvSpPr>
          <p:nvPr>
            <p:ph type="ftr" sz="quarter" idx="11"/>
          </p:nvPr>
        </p:nvSpPr>
        <p:spPr/>
        <p:txBody>
          <a:bodyPr/>
          <a:lstStyle/>
          <a:p>
            <a:endParaRPr lang="da-DK"/>
          </a:p>
        </p:txBody>
      </p:sp>
      <p:sp>
        <p:nvSpPr>
          <p:cNvPr id="4" name="Pladsholder til diasnummer 3"/>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1831954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i master</a:t>
            </a:r>
            <a:endParaRPr lang="da-DK"/>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0A268EF3-7289-46AC-AF65-AABA58E34744}" type="datetimeFigureOut">
              <a:rPr lang="da-DK" smtClean="0"/>
              <a:t>22-01-2014</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3945169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i master</a:t>
            </a:r>
            <a:endParaRPr lang="da-DK"/>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0A268EF3-7289-46AC-AF65-AABA58E34744}" type="datetimeFigureOut">
              <a:rPr lang="da-DK" smtClean="0"/>
              <a:t>22-01-2014</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97328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0A268EF3-7289-46AC-AF65-AABA58E34744}" type="datetimeFigureOut">
              <a:rPr lang="da-DK" smtClean="0"/>
              <a:t>22-01-2014</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1707585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p:spPr>
        <p:txBody>
          <a:bodyPr vert="eaVert"/>
          <a:lstStyle/>
          <a:p>
            <a:r>
              <a:rPr lang="da-DK" smtClean="0"/>
              <a:t>Klik for at redigere i master</a:t>
            </a:r>
            <a:endParaRPr lang="da-DK"/>
          </a:p>
        </p:txBody>
      </p:sp>
      <p:sp>
        <p:nvSpPr>
          <p:cNvPr id="3" name="Pladsholder til lodret titel 2"/>
          <p:cNvSpPr>
            <a:spLocks noGrp="1"/>
          </p:cNvSpPr>
          <p:nvPr>
            <p:ph type="body" orient="vert" idx="1"/>
          </p:nvPr>
        </p:nvSpPr>
        <p:spPr>
          <a:xfrm>
            <a:off x="457200" y="274638"/>
            <a:ext cx="6019800" cy="5851525"/>
          </a:xfrm>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0A268EF3-7289-46AC-AF65-AABA58E34744}" type="datetimeFigureOut">
              <a:rPr lang="da-DK" smtClean="0"/>
              <a:t>22-01-2014</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0AB88B98-A6D5-4F9C-ADDE-165ACED00835}" type="slidenum">
              <a:rPr lang="da-DK" smtClean="0"/>
              <a:t>‹nr.›</a:t>
            </a:fld>
            <a:endParaRPr lang="da-DK"/>
          </a:p>
        </p:txBody>
      </p:sp>
    </p:spTree>
    <p:extLst>
      <p:ext uri="{BB962C8B-B14F-4D97-AF65-F5344CB8AC3E}">
        <p14:creationId xmlns:p14="http://schemas.microsoft.com/office/powerpoint/2010/main" val="4220751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a-DK" smtClean="0"/>
              <a:t>Klik for at redigere i master</a:t>
            </a:r>
            <a:endParaRPr lang="da-DK"/>
          </a:p>
        </p:txBody>
      </p:sp>
      <p:sp>
        <p:nvSpPr>
          <p:cNvPr id="3" name="Pladsholder til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268EF3-7289-46AC-AF65-AABA58E34744}" type="datetimeFigureOut">
              <a:rPr lang="da-DK" smtClean="0"/>
              <a:t>22-01-2014</a:t>
            </a:fld>
            <a:endParaRPr lang="da-DK"/>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88B98-A6D5-4F9C-ADDE-165ACED00835}" type="slidenum">
              <a:rPr lang="da-DK" smtClean="0"/>
              <a:t>‹nr.›</a:t>
            </a:fld>
            <a:endParaRPr lang="da-DK"/>
          </a:p>
        </p:txBody>
      </p:sp>
    </p:spTree>
    <p:extLst>
      <p:ext uri="{BB962C8B-B14F-4D97-AF65-F5344CB8AC3E}">
        <p14:creationId xmlns:p14="http://schemas.microsoft.com/office/powerpoint/2010/main" val="3188214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6.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hyperlink" Target="http://www.iomttbreaks.com/" TargetMode="External"/><Relationship Id="rId7"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www.retardo.dk/videos.php?id=3637" TargetMode="External"/><Relationship Id="rId4" Type="http://schemas.openxmlformats.org/officeDocument/2006/relationships/hyperlink" Target="http://www.dukevideo.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package" Target="../embeddings/Microsoft_Excel_Worksheet2.xlsx"/><Relationship Id="rId3" Type="http://schemas.openxmlformats.org/officeDocument/2006/relationships/image" Target="../media/image3.jpg"/><Relationship Id="rId7" Type="http://schemas.openxmlformats.org/officeDocument/2006/relationships/image" Target="../media/image19.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package" Target="../embeddings/Microsoft_Excel_Worksheet1.xlsx"/><Relationship Id="rId5" Type="http://schemas.openxmlformats.org/officeDocument/2006/relationships/image" Target="../media/image21.jpg"/><Relationship Id="rId4" Type="http://schemas.openxmlformats.org/officeDocument/2006/relationships/image" Target="../media/image1.jpg"/><Relationship Id="rId9"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                Turen går til Isle of Man </a:t>
            </a:r>
            <a:endParaRPr lang="da-DK" dirty="0"/>
          </a:p>
        </p:txBody>
      </p:sp>
      <p:pic>
        <p:nvPicPr>
          <p:cNvPr id="11" name="Pladsholder til indhold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260648"/>
            <a:ext cx="2117998" cy="1186079"/>
          </a:xfrm>
          <a:prstGeom prst="rect">
            <a:avLst/>
          </a:prstGeom>
        </p:spPr>
      </p:pic>
      <p:pic>
        <p:nvPicPr>
          <p:cNvPr id="1026" name="Picture 2" descr="http://www.mc-klatten.dk/hp/images/isle-of-man-0-135024636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170" y="1671233"/>
            <a:ext cx="8620310" cy="4900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3572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sp>
        <p:nvSpPr>
          <p:cNvPr id="7" name="Rektangel 6"/>
          <p:cNvSpPr/>
          <p:nvPr/>
        </p:nvSpPr>
        <p:spPr>
          <a:xfrm>
            <a:off x="507032" y="2052751"/>
            <a:ext cx="8364417" cy="4678204"/>
          </a:xfrm>
          <a:prstGeom prst="rect">
            <a:avLst/>
          </a:prstGeom>
        </p:spPr>
        <p:txBody>
          <a:bodyPr wrap="square">
            <a:spAutoFit/>
          </a:bodyPr>
          <a:lstStyle/>
          <a:p>
            <a:r>
              <a:rPr lang="da-DK" sz="1600" b="1" dirty="0" smtClean="0"/>
              <a:t>                                                            </a:t>
            </a:r>
            <a:r>
              <a:rPr lang="da-DK" b="1" u="sng" dirty="0" smtClean="0"/>
              <a:t>Agenda</a:t>
            </a:r>
            <a:endParaRPr lang="da-DK" b="1" u="sng" dirty="0"/>
          </a:p>
          <a:p>
            <a:pPr marL="285750" indent="-285750">
              <a:buFont typeface="Arial" panose="020B0604020202020204" pitchFamily="34" charset="0"/>
              <a:buChar char="•"/>
            </a:pPr>
            <a:r>
              <a:rPr lang="da-DK" sz="1400" b="1" dirty="0" smtClean="0"/>
              <a:t>18.00 Fish &amp; Chips</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smtClean="0"/>
              <a:t>19.00 –  Lidt Facts om IOM</a:t>
            </a:r>
          </a:p>
          <a:p>
            <a:endParaRPr lang="da-DK" sz="1400" b="1" dirty="0"/>
          </a:p>
          <a:p>
            <a:r>
              <a:rPr lang="da-DK" sz="1400" b="1" dirty="0" smtClean="0"/>
              <a:t>                      Billeder &amp; Fortællinger fra flere ture til Hele of Man</a:t>
            </a:r>
          </a:p>
          <a:p>
            <a:r>
              <a:rPr lang="da-DK" sz="1400" b="1" dirty="0" smtClean="0"/>
              <a:t>                      </a:t>
            </a:r>
          </a:p>
          <a:p>
            <a:r>
              <a:rPr lang="da-DK" sz="1400" b="1" dirty="0"/>
              <a:t> </a:t>
            </a:r>
            <a:r>
              <a:rPr lang="da-DK" sz="1400" b="1" dirty="0" smtClean="0"/>
              <a:t>                    1975. 76, 77, 78 </a:t>
            </a:r>
            <a:r>
              <a:rPr lang="da-DK" sz="1400" b="1" dirty="0" smtClean="0"/>
              <a:t>Torben</a:t>
            </a:r>
          </a:p>
          <a:p>
            <a:endParaRPr lang="da-DK" sz="1400" b="1" dirty="0" smtClean="0"/>
          </a:p>
          <a:p>
            <a:r>
              <a:rPr lang="da-DK" sz="1400" b="1" dirty="0"/>
              <a:t> </a:t>
            </a:r>
            <a:r>
              <a:rPr lang="da-DK" sz="1400" b="1" dirty="0" smtClean="0"/>
              <a:t>                    1986, 2007, 2010 Claus </a:t>
            </a:r>
            <a:r>
              <a:rPr lang="da-DK" sz="1400" b="1" dirty="0" smtClean="0"/>
              <a:t>/ Mike</a:t>
            </a:r>
            <a:endParaRPr lang="da-DK" sz="1400" b="1" dirty="0" smtClean="0"/>
          </a:p>
          <a:p>
            <a:endParaRPr lang="da-DK" sz="1400" b="1" dirty="0" smtClean="0"/>
          </a:p>
          <a:p>
            <a:r>
              <a:rPr lang="da-DK" sz="1400" b="1" dirty="0"/>
              <a:t> </a:t>
            </a:r>
            <a:r>
              <a:rPr lang="da-DK" sz="1400" b="1" dirty="0" smtClean="0"/>
              <a:t>                    2012 </a:t>
            </a:r>
            <a:r>
              <a:rPr lang="da-DK" sz="1400" b="1" dirty="0" smtClean="0"/>
              <a:t>Grethe</a:t>
            </a:r>
          </a:p>
          <a:p>
            <a:endParaRPr lang="da-DK" sz="1400" b="1" dirty="0" smtClean="0"/>
          </a:p>
          <a:p>
            <a:r>
              <a:rPr lang="da-DK" sz="1400" b="1" dirty="0" smtClean="0"/>
              <a:t>                     </a:t>
            </a:r>
            <a:r>
              <a:rPr lang="da-DK" sz="1400" b="1" dirty="0" smtClean="0"/>
              <a:t>2013 Jens Toft (Classic TT)</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Praktisk info</a:t>
            </a:r>
          </a:p>
          <a:p>
            <a:pPr marL="285750" indent="-285750">
              <a:buFont typeface="Arial" panose="020B0604020202020204" pitchFamily="34" charset="0"/>
              <a:buChar char="•"/>
            </a:pPr>
            <a:r>
              <a:rPr lang="da-DK" sz="1400" b="1" dirty="0" smtClean="0"/>
              <a:t>Budget 2015 / ”Klattens Glæde”</a:t>
            </a:r>
          </a:p>
          <a:p>
            <a:pPr marL="285750" indent="-285750">
              <a:buFont typeface="Arial" panose="020B0604020202020204" pitchFamily="34" charset="0"/>
              <a:buChar char="•"/>
            </a:pPr>
            <a:r>
              <a:rPr lang="da-DK" sz="1400" b="1" dirty="0" smtClean="0"/>
              <a:t>Gode råd</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Film: ” The History of the TT” 1907 </a:t>
            </a:r>
            <a:r>
              <a:rPr lang="da-DK" sz="1400" b="1" dirty="0" smtClean="0"/>
              <a:t>– 2007 evt. også 2007 - 2013</a:t>
            </a:r>
            <a:endParaRPr lang="da-DK" sz="1400" b="1" dirty="0" smtClean="0"/>
          </a:p>
          <a:p>
            <a:pPr marL="285750" indent="-285750">
              <a:buFont typeface="Arial" panose="020B0604020202020204" pitchFamily="34" charset="0"/>
              <a:buChar char="•"/>
            </a:pPr>
            <a:endParaRPr lang="da-DK" sz="1400" b="1" dirty="0" smtClean="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260648"/>
            <a:ext cx="2117998" cy="1186079"/>
          </a:xfrm>
          <a:prstGeom prst="rect">
            <a:avLst/>
          </a:prstGeom>
        </p:spPr>
      </p:pic>
      <p:pic>
        <p:nvPicPr>
          <p:cNvPr id="2" name="Billed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8184" y="318801"/>
            <a:ext cx="2619375" cy="1626769"/>
          </a:xfrm>
          <a:prstGeom prst="rect">
            <a:avLst/>
          </a:prstGeom>
        </p:spPr>
      </p:pic>
      <p:pic>
        <p:nvPicPr>
          <p:cNvPr id="8"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spTree>
    <p:extLst>
      <p:ext uri="{BB962C8B-B14F-4D97-AF65-F5344CB8AC3E}">
        <p14:creationId xmlns:p14="http://schemas.microsoft.com/office/powerpoint/2010/main" val="2278363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57200" y="274638"/>
            <a:ext cx="6059016" cy="1143000"/>
          </a:xfrm>
        </p:spPr>
        <p:txBody>
          <a:bodyPr/>
          <a:lstStyle/>
          <a:p>
            <a:r>
              <a:rPr lang="da-DK" dirty="0" smtClean="0"/>
              <a:t>               Isle of Man </a:t>
            </a:r>
            <a:endParaRPr lang="da-DK" dirty="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12417" y="5373216"/>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260648"/>
            <a:ext cx="2117998" cy="1186079"/>
          </a:xfrm>
          <a:prstGeom prst="rect">
            <a:avLst/>
          </a:prstGeom>
        </p:spPr>
      </p:pic>
      <p:pic>
        <p:nvPicPr>
          <p:cNvPr id="8" name="Picture 11" descr="Location of  Isle of Man  (red)in the Irish Sea (Manx Sea) between England · Scotland · Wales and Northern Ireland  (dark gre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441" y="1772817"/>
            <a:ext cx="2881104" cy="4401164"/>
          </a:xfrm>
          <a:prstGeom prst="rect">
            <a:avLst/>
          </a:prstGeom>
          <a:noFill/>
          <a:extLst>
            <a:ext uri="{909E8E84-426E-40DD-AFC4-6F175D3DCCD1}">
              <a14:hiddenFill xmlns:a14="http://schemas.microsoft.com/office/drawing/2010/main">
                <a:solidFill>
                  <a:srgbClr val="FFFFFF"/>
                </a:solidFill>
              </a14:hiddenFill>
            </a:ext>
          </a:extLst>
        </p:spPr>
      </p:pic>
      <p:pic>
        <p:nvPicPr>
          <p:cNvPr id="9" name="Billed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5855" y="1772817"/>
            <a:ext cx="2865766" cy="4399966"/>
          </a:xfrm>
          <a:prstGeom prst="rect">
            <a:avLst/>
          </a:prstGeom>
        </p:spPr>
      </p:pic>
      <p:sp>
        <p:nvSpPr>
          <p:cNvPr id="13" name="Tekstboks 12"/>
          <p:cNvSpPr txBox="1"/>
          <p:nvPr/>
        </p:nvSpPr>
        <p:spPr>
          <a:xfrm>
            <a:off x="6660232" y="1988840"/>
            <a:ext cx="2376264" cy="3954929"/>
          </a:xfrm>
          <a:prstGeom prst="rect">
            <a:avLst/>
          </a:prstGeom>
          <a:noFill/>
        </p:spPr>
        <p:txBody>
          <a:bodyPr wrap="square" rtlCol="0">
            <a:spAutoFit/>
          </a:bodyPr>
          <a:lstStyle/>
          <a:p>
            <a:r>
              <a:rPr lang="da-DK" sz="1200" b="1" dirty="0" smtClean="0"/>
              <a:t>Areal: </a:t>
            </a:r>
            <a:r>
              <a:rPr lang="da-DK" sz="1200" dirty="0" smtClean="0"/>
              <a:t>572 km2 (Bornholm 588)</a:t>
            </a:r>
          </a:p>
          <a:p>
            <a:endParaRPr lang="da-DK" sz="1200" dirty="0" smtClean="0"/>
          </a:p>
          <a:p>
            <a:r>
              <a:rPr lang="da-DK" sz="1200" b="1" dirty="0" smtClean="0"/>
              <a:t>Indbyggere: </a:t>
            </a:r>
            <a:r>
              <a:rPr lang="da-DK" sz="1200" dirty="0" smtClean="0"/>
              <a:t>ca. 85.000</a:t>
            </a:r>
          </a:p>
          <a:p>
            <a:endParaRPr lang="da-DK" sz="1200" dirty="0"/>
          </a:p>
          <a:p>
            <a:r>
              <a:rPr lang="da-DK" sz="1200" b="1" dirty="0" smtClean="0"/>
              <a:t>Hovedstad: </a:t>
            </a:r>
            <a:r>
              <a:rPr lang="da-DK" sz="1200" dirty="0" smtClean="0"/>
              <a:t>Douglas 28.000</a:t>
            </a:r>
          </a:p>
          <a:p>
            <a:r>
              <a:rPr lang="da-DK" sz="1200" dirty="0" smtClean="0"/>
              <a:t>2. st. Onchan 10.000</a:t>
            </a:r>
          </a:p>
          <a:p>
            <a:endParaRPr lang="da-DK" sz="1200" dirty="0"/>
          </a:p>
          <a:p>
            <a:r>
              <a:rPr lang="da-DK" sz="1200" b="1" dirty="0" smtClean="0"/>
              <a:t>Turister til TT: </a:t>
            </a:r>
            <a:r>
              <a:rPr lang="da-DK" sz="1200" dirty="0" smtClean="0"/>
              <a:t>50-60.000</a:t>
            </a:r>
          </a:p>
          <a:p>
            <a:endParaRPr lang="da-DK" sz="1200" dirty="0" smtClean="0"/>
          </a:p>
          <a:p>
            <a:r>
              <a:rPr lang="da-DK" sz="1200" b="1" dirty="0" smtClean="0"/>
              <a:t>Sprog: </a:t>
            </a:r>
            <a:r>
              <a:rPr lang="da-DK" sz="1200" dirty="0" smtClean="0"/>
              <a:t>Engelsk, Manx</a:t>
            </a:r>
          </a:p>
          <a:p>
            <a:endParaRPr lang="da-DK" sz="1200" dirty="0" smtClean="0"/>
          </a:p>
          <a:p>
            <a:r>
              <a:rPr lang="da-DK" sz="1200" b="1" dirty="0" smtClean="0"/>
              <a:t>Valuta: </a:t>
            </a:r>
            <a:r>
              <a:rPr lang="da-DK" sz="1200" dirty="0" smtClean="0"/>
              <a:t>UK eller Manx Pound</a:t>
            </a:r>
          </a:p>
          <a:p>
            <a:endParaRPr lang="da-DK" sz="1200" dirty="0" smtClean="0"/>
          </a:p>
          <a:p>
            <a:r>
              <a:rPr lang="da-DK" sz="1200" b="1" dirty="0" smtClean="0"/>
              <a:t>GDP: </a:t>
            </a:r>
            <a:r>
              <a:rPr lang="da-DK" sz="1200" dirty="0" smtClean="0"/>
              <a:t>Total $ 2.113 Billion (2010</a:t>
            </a:r>
            <a:r>
              <a:rPr lang="da-DK" sz="1100" dirty="0" smtClean="0"/>
              <a:t>)</a:t>
            </a:r>
          </a:p>
          <a:p>
            <a:endParaRPr lang="da-DK" sz="1100" dirty="0"/>
          </a:p>
          <a:p>
            <a:r>
              <a:rPr lang="da-DK" sz="1200" b="1" dirty="0" smtClean="0"/>
              <a:t>Trafik: </a:t>
            </a:r>
            <a:r>
              <a:rPr lang="da-DK" sz="1200" dirty="0" smtClean="0"/>
              <a:t>Venstrekørsel</a:t>
            </a:r>
          </a:p>
          <a:p>
            <a:endParaRPr lang="da-DK" sz="1200" dirty="0"/>
          </a:p>
          <a:p>
            <a:r>
              <a:rPr lang="da-DK" sz="1200" b="1" dirty="0" smtClean="0"/>
              <a:t>Dyr: </a:t>
            </a:r>
            <a:r>
              <a:rPr lang="da-DK" sz="1200" dirty="0" smtClean="0"/>
              <a:t>Hjemsted for Manx katten</a:t>
            </a:r>
          </a:p>
          <a:p>
            <a:endParaRPr lang="da-DK" sz="1200" dirty="0"/>
          </a:p>
          <a:p>
            <a:endParaRPr lang="da-DK" sz="1200" dirty="0"/>
          </a:p>
          <a:p>
            <a:endParaRPr lang="da-DK" sz="1200" dirty="0"/>
          </a:p>
        </p:txBody>
      </p:sp>
      <p:pic>
        <p:nvPicPr>
          <p:cNvPr id="1026" name="Picture 2" descr="http://www.kattenrassen.be/web_images/manx_cymri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936" y="88388"/>
            <a:ext cx="2080664"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027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60648"/>
            <a:ext cx="2117998" cy="1186079"/>
          </a:xfrm>
          <a:prstGeom prst="rect">
            <a:avLst/>
          </a:prstGeom>
        </p:spPr>
      </p:pic>
      <p:pic>
        <p:nvPicPr>
          <p:cNvPr id="9" name="Billed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43" y="1772816"/>
            <a:ext cx="3149199" cy="4104456"/>
          </a:xfrm>
          <a:prstGeom prst="rect">
            <a:avLst/>
          </a:prstGeom>
        </p:spPr>
      </p:pic>
      <p:pic>
        <p:nvPicPr>
          <p:cNvPr id="13" name="Billed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928" y="1700808"/>
            <a:ext cx="2989406" cy="4941168"/>
          </a:xfrm>
          <a:prstGeom prst="rect">
            <a:avLst/>
          </a:prstGeom>
        </p:spPr>
      </p:pic>
      <p:pic>
        <p:nvPicPr>
          <p:cNvPr id="5" name="Billed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36296" y="306906"/>
            <a:ext cx="1541909" cy="2474022"/>
          </a:xfrm>
          <a:prstGeom prst="rect">
            <a:avLst/>
          </a:prstGeom>
        </p:spPr>
      </p:pic>
    </p:spTree>
    <p:extLst>
      <p:ext uri="{BB962C8B-B14F-4D97-AF65-F5344CB8AC3E}">
        <p14:creationId xmlns:p14="http://schemas.microsoft.com/office/powerpoint/2010/main" val="439027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60648"/>
            <a:ext cx="2117998" cy="1186079"/>
          </a:xfrm>
          <a:prstGeom prst="rect">
            <a:avLst/>
          </a:prstGeom>
        </p:spPr>
      </p:pic>
      <p:pic>
        <p:nvPicPr>
          <p:cNvPr id="5" name="Billed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4692" y="620689"/>
            <a:ext cx="2003513" cy="1500700"/>
          </a:xfrm>
          <a:prstGeom prst="rect">
            <a:avLst/>
          </a:prstGeom>
        </p:spPr>
      </p:pic>
      <p:sp>
        <p:nvSpPr>
          <p:cNvPr id="2" name="Tekstboks 1"/>
          <p:cNvSpPr txBox="1"/>
          <p:nvPr/>
        </p:nvSpPr>
        <p:spPr>
          <a:xfrm>
            <a:off x="611560" y="1988840"/>
            <a:ext cx="6480720" cy="3631763"/>
          </a:xfrm>
          <a:prstGeom prst="rect">
            <a:avLst/>
          </a:prstGeom>
          <a:noFill/>
        </p:spPr>
        <p:txBody>
          <a:bodyPr wrap="square" rtlCol="0">
            <a:spAutoFit/>
          </a:bodyPr>
          <a:lstStyle/>
          <a:p>
            <a:r>
              <a:rPr lang="en-US" sz="1200" b="1" u="sng" cap="all" dirty="0"/>
              <a:t>TT FANZONE &amp; GRANDSTANDS</a:t>
            </a:r>
          </a:p>
          <a:p>
            <a:r>
              <a:rPr lang="en-US" sz="1000" b="1" dirty="0"/>
              <a:t>Each grandstand </a:t>
            </a:r>
            <a:r>
              <a:rPr lang="en-US" sz="1000" b="1" dirty="0" smtClean="0"/>
              <a:t>Fanzone </a:t>
            </a:r>
            <a:r>
              <a:rPr lang="en-US" sz="1000" b="1" dirty="0"/>
              <a:t>area has seating for the day's races, free </a:t>
            </a:r>
            <a:r>
              <a:rPr lang="en-US" sz="1000" b="1" dirty="0" smtClean="0"/>
              <a:t>Wi-Fi, </a:t>
            </a:r>
            <a:r>
              <a:rPr lang="en-US" sz="1000" b="1" dirty="0"/>
              <a:t>food and beverage outlets, car parking and toilets.</a:t>
            </a:r>
          </a:p>
          <a:p>
            <a:endParaRPr lang="en-US" sz="1000" b="1" dirty="0" smtClean="0"/>
          </a:p>
          <a:p>
            <a:r>
              <a:rPr lang="en-US" sz="1200" b="1" u="sng" dirty="0" smtClean="0"/>
              <a:t>Main </a:t>
            </a:r>
            <a:r>
              <a:rPr lang="en-US" sz="1200" b="1" u="sng" dirty="0"/>
              <a:t>TT Grandstand (1,000 seats) </a:t>
            </a:r>
            <a:r>
              <a:rPr lang="en-US" sz="1000" b="1" dirty="0"/>
              <a:t>- The TT grandstand is located on Glenrutchery Road, 1.5 miles north west of Douglas Town Centre. This stand is in full view of the start/finish line and the pits where races can be won and lost. You will also see the podium from here and a grandstand ticket can be purchased for an entire race day. </a:t>
            </a:r>
          </a:p>
          <a:p>
            <a:r>
              <a:rPr lang="en-US" sz="1000" b="1" dirty="0"/>
              <a:t>Behind the Grandstand which is in the main TT Village you will find the TT paddock, Beer tent, food and drink outlets along with merchandise stalls and shops. The </a:t>
            </a:r>
            <a:r>
              <a:rPr lang="en-US" sz="1000" b="1" dirty="0" smtClean="0"/>
              <a:t>Snooze box </a:t>
            </a:r>
            <a:r>
              <a:rPr lang="en-US" sz="1000" b="1" dirty="0"/>
              <a:t>Hotel is also located just a minutes walk. </a:t>
            </a:r>
            <a:endParaRPr lang="en-US" sz="1000" b="1" dirty="0" smtClean="0"/>
          </a:p>
          <a:p>
            <a:endParaRPr lang="en-US" sz="1000" b="1" dirty="0"/>
          </a:p>
          <a:p>
            <a:r>
              <a:rPr lang="en-US" sz="1200" b="1" u="sng" dirty="0"/>
              <a:t>Nobles Park Fanzone (300 Seats) </a:t>
            </a:r>
            <a:r>
              <a:rPr lang="en-US" sz="1000" b="1" dirty="0"/>
              <a:t>- The stand was introduced during TT 2013 and its located within the TT village and the entrance for the riders return lane. The return lane is where the riders come off the track after completing the race, expect possible burn outs! </a:t>
            </a:r>
          </a:p>
          <a:p>
            <a:r>
              <a:rPr lang="en-US" sz="1000" b="1" dirty="0"/>
              <a:t>From here you will see the riders race down past the main grandstand and fast speeds as they head towards Bray Hill.</a:t>
            </a:r>
          </a:p>
          <a:p>
            <a:endParaRPr lang="en-US" sz="1000" b="1" dirty="0" smtClean="0"/>
          </a:p>
          <a:p>
            <a:r>
              <a:rPr lang="en-US" sz="1200" b="1" u="sng" dirty="0" smtClean="0"/>
              <a:t>Ballacrye </a:t>
            </a:r>
            <a:r>
              <a:rPr lang="en-US" sz="1200" b="1" u="sng" dirty="0"/>
              <a:t>Fanzone (200 Seats) </a:t>
            </a:r>
            <a:r>
              <a:rPr lang="en-US" sz="1000" b="1" dirty="0"/>
              <a:t>- Just outside the village of Ballaugh the stand is located on the right hand side and offers great views of a fast sweeping left hand corner</a:t>
            </a:r>
            <a:r>
              <a:rPr lang="en-US" sz="1000" b="1" dirty="0" smtClean="0"/>
              <a:t>.</a:t>
            </a:r>
          </a:p>
          <a:p>
            <a:endParaRPr lang="en-US" sz="1000" b="1" dirty="0"/>
          </a:p>
          <a:p>
            <a:r>
              <a:rPr lang="en-US" sz="1200" b="1" u="sng" dirty="0" err="1"/>
              <a:t>Creg</a:t>
            </a:r>
            <a:r>
              <a:rPr lang="en-US" sz="1200" b="1" u="sng" dirty="0"/>
              <a:t> Ny Baa Fanzone (400 Seats) </a:t>
            </a:r>
            <a:r>
              <a:rPr lang="en-US" sz="1000" b="1" dirty="0"/>
              <a:t>- Very popular part of the course located next to the </a:t>
            </a:r>
            <a:r>
              <a:rPr lang="en-US" sz="1000" b="1" dirty="0" err="1"/>
              <a:t>Creg</a:t>
            </a:r>
            <a:r>
              <a:rPr lang="en-US" sz="1000" b="1" dirty="0"/>
              <a:t> Ny Baa public house (VIP Entrance only on race days). From here you can see the riders race down the mountain before heading left past the grandstand and onto Brandish. Behind the grandstand you will find a mini TT Village with marquees. </a:t>
            </a:r>
          </a:p>
          <a:p>
            <a:endParaRPr lang="en-US" sz="1000" b="1" cap="all" dirty="0" smtClean="0"/>
          </a:p>
        </p:txBody>
      </p:sp>
    </p:spTree>
    <p:extLst>
      <p:ext uri="{BB962C8B-B14F-4D97-AF65-F5344CB8AC3E}">
        <p14:creationId xmlns:p14="http://schemas.microsoft.com/office/powerpoint/2010/main" val="7286741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60648"/>
            <a:ext cx="2117998" cy="1186079"/>
          </a:xfrm>
          <a:prstGeom prst="rect">
            <a:avLst/>
          </a:prstGeom>
        </p:spPr>
      </p:pic>
      <p:pic>
        <p:nvPicPr>
          <p:cNvPr id="5" name="Billed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32240" y="260648"/>
            <a:ext cx="2025829" cy="1490431"/>
          </a:xfrm>
          <a:prstGeom prst="rect">
            <a:avLst/>
          </a:prstGeom>
        </p:spPr>
      </p:pic>
      <p:sp>
        <p:nvSpPr>
          <p:cNvPr id="2" name="Tekstboks 1"/>
          <p:cNvSpPr txBox="1"/>
          <p:nvPr/>
        </p:nvSpPr>
        <p:spPr>
          <a:xfrm>
            <a:off x="251520" y="1700808"/>
            <a:ext cx="6984776" cy="4955203"/>
          </a:xfrm>
          <a:prstGeom prst="rect">
            <a:avLst/>
          </a:prstGeom>
          <a:noFill/>
        </p:spPr>
        <p:txBody>
          <a:bodyPr wrap="square" rtlCol="0">
            <a:spAutoFit/>
          </a:bodyPr>
          <a:lstStyle/>
          <a:p>
            <a:r>
              <a:rPr lang="en-US" sz="1200" b="1" u="sng" cap="all" dirty="0" smtClean="0"/>
              <a:t>MORE </a:t>
            </a:r>
            <a:r>
              <a:rPr lang="en-US" sz="1200" b="1" u="sng" cap="all" dirty="0"/>
              <a:t>GREAT VIEWING PLACES TO WATCH</a:t>
            </a:r>
            <a:r>
              <a:rPr lang="en-US" sz="1200" b="1" cap="all" dirty="0"/>
              <a:t> </a:t>
            </a:r>
            <a:endParaRPr lang="en-US" sz="1200" b="1" cap="all" dirty="0" smtClean="0"/>
          </a:p>
          <a:p>
            <a:endParaRPr lang="en-US" sz="1000" b="1" cap="all" dirty="0"/>
          </a:p>
          <a:p>
            <a:r>
              <a:rPr lang="en-US" sz="1000" b="1" dirty="0"/>
              <a:t>Bray </a:t>
            </a:r>
            <a:r>
              <a:rPr lang="en-US" sz="1000" b="1" dirty="0" err="1"/>
              <a:t>HIll</a:t>
            </a:r>
            <a:r>
              <a:rPr lang="en-US" sz="1000" b="1" dirty="0"/>
              <a:t>, Douglas - A must for anyone </a:t>
            </a:r>
            <a:r>
              <a:rPr lang="en-US" sz="1000" b="1" dirty="0" smtClean="0"/>
              <a:t>visiting </a:t>
            </a:r>
            <a:r>
              <a:rPr lang="en-US" sz="1000" b="1" dirty="0"/>
              <a:t>for the first time, Bray Hill will take your breath away! Its a spectacular and very fast section and down hill. Only the top riders shut off slightly at the bottom before heading off to </a:t>
            </a:r>
            <a:r>
              <a:rPr lang="en-US" sz="1000" b="1" dirty="0" err="1"/>
              <a:t>Quarterbridge</a:t>
            </a:r>
            <a:r>
              <a:rPr lang="en-US" sz="1000" b="1" dirty="0"/>
              <a:t>. Best place to be is at the </a:t>
            </a:r>
            <a:r>
              <a:rPr lang="en-US" sz="1000" b="1" dirty="0" smtClean="0"/>
              <a:t>bottom </a:t>
            </a:r>
            <a:r>
              <a:rPr lang="en-US" sz="1000" b="1" dirty="0"/>
              <a:t>of Bray Hill where you will see the riders accelerate over </a:t>
            </a:r>
            <a:r>
              <a:rPr lang="en-US" sz="1000" b="1" dirty="0" err="1"/>
              <a:t>Ago's</a:t>
            </a:r>
            <a:r>
              <a:rPr lang="en-US" sz="1000" b="1" dirty="0"/>
              <a:t> leap. </a:t>
            </a:r>
          </a:p>
          <a:p>
            <a:endParaRPr lang="en-US" sz="1000" b="1" dirty="0" smtClean="0"/>
          </a:p>
          <a:p>
            <a:r>
              <a:rPr lang="en-US" sz="1200" b="1" u="sng" dirty="0" err="1" smtClean="0"/>
              <a:t>Braddan</a:t>
            </a:r>
            <a:r>
              <a:rPr lang="en-US" sz="1200" b="1" u="sng" dirty="0" smtClean="0"/>
              <a:t> </a:t>
            </a:r>
            <a:r>
              <a:rPr lang="en-US" sz="1200" b="1" u="sng" dirty="0"/>
              <a:t>Bridge, Outskirts of Douglas</a:t>
            </a:r>
            <a:r>
              <a:rPr lang="en-US" sz="1200" b="1" dirty="0"/>
              <a:t> </a:t>
            </a:r>
            <a:r>
              <a:rPr lang="en-US" sz="1000" b="1" dirty="0"/>
              <a:t>- </a:t>
            </a:r>
            <a:r>
              <a:rPr lang="en-US" sz="1000" b="1" dirty="0" err="1"/>
              <a:t>Braddan</a:t>
            </a:r>
            <a:r>
              <a:rPr lang="en-US" sz="1000" b="1" dirty="0"/>
              <a:t> features seating for around 400 spectators which have a great view of the S-bend or you can watch from the Church grounds. A small charge is made for entrance to both </a:t>
            </a:r>
            <a:r>
              <a:rPr lang="en-US" sz="1000" b="1" dirty="0" smtClean="0"/>
              <a:t>locations.</a:t>
            </a:r>
            <a:r>
              <a:rPr lang="en-US" sz="1000" b="1" dirty="0"/>
              <a:t> </a:t>
            </a:r>
          </a:p>
          <a:p>
            <a:endParaRPr lang="en-US" sz="1000" b="1" dirty="0" smtClean="0"/>
          </a:p>
          <a:p>
            <a:r>
              <a:rPr lang="en-US" sz="1200" b="1" u="sng" dirty="0" smtClean="0"/>
              <a:t>Glen </a:t>
            </a:r>
            <a:r>
              <a:rPr lang="en-US" sz="1200" b="1" u="sng" dirty="0"/>
              <a:t>Helen, St Johns </a:t>
            </a:r>
            <a:r>
              <a:rPr lang="en-US" sz="1000" b="1" dirty="0"/>
              <a:t>- Glen Helen has good </a:t>
            </a:r>
            <a:r>
              <a:rPr lang="en-US" sz="1000" b="1" dirty="0" smtClean="0"/>
              <a:t>facilities </a:t>
            </a:r>
            <a:r>
              <a:rPr lang="en-US" sz="1000" b="1" dirty="0"/>
              <a:t>and is also the commentary point for Manx Radio. You can watch from the </a:t>
            </a:r>
            <a:r>
              <a:rPr lang="en-US" sz="1000" b="1" dirty="0" smtClean="0"/>
              <a:t>roadside </a:t>
            </a:r>
            <a:r>
              <a:rPr lang="en-US" sz="1000" b="1" dirty="0"/>
              <a:t>entrance to the Glen Helen Inn. </a:t>
            </a:r>
            <a:endParaRPr lang="en-US" sz="1000" b="1" dirty="0" smtClean="0"/>
          </a:p>
          <a:p>
            <a:endParaRPr lang="en-US" sz="1000" b="1" dirty="0"/>
          </a:p>
          <a:p>
            <a:r>
              <a:rPr lang="en-US" sz="1200" b="1" u="sng" dirty="0" err="1"/>
              <a:t>Cronk</a:t>
            </a:r>
            <a:r>
              <a:rPr lang="en-US" sz="1200" b="1" u="sng" dirty="0"/>
              <a:t> Y </a:t>
            </a:r>
            <a:r>
              <a:rPr lang="en-US" sz="1200" b="1" u="sng" dirty="0" err="1"/>
              <a:t>Voddy</a:t>
            </a:r>
            <a:r>
              <a:rPr lang="en-US" sz="1200" b="1" dirty="0"/>
              <a:t> </a:t>
            </a:r>
            <a:r>
              <a:rPr lang="en-US" sz="1000" b="1" dirty="0"/>
              <a:t>- Located just outside St John's the </a:t>
            </a:r>
            <a:r>
              <a:rPr lang="en-US" sz="1000" b="1" dirty="0" err="1"/>
              <a:t>Cronk</a:t>
            </a:r>
            <a:r>
              <a:rPr lang="en-US" sz="1000" b="1" dirty="0"/>
              <a:t> Y </a:t>
            </a:r>
            <a:r>
              <a:rPr lang="en-US" sz="1000" b="1" dirty="0" err="1"/>
              <a:t>Voddy</a:t>
            </a:r>
            <a:r>
              <a:rPr lang="en-US" sz="1000" b="1" dirty="0"/>
              <a:t> straight is a fast section of the course. You can watch from lots of places here but please check with any farmers or </a:t>
            </a:r>
            <a:r>
              <a:rPr lang="en-US" sz="1000" b="1" dirty="0" err="1"/>
              <a:t>marshalls</a:t>
            </a:r>
            <a:r>
              <a:rPr lang="en-US" sz="1000" b="1" dirty="0"/>
              <a:t> before settling down for the racing. Riders hit 5th and 6th gear through this section</a:t>
            </a:r>
            <a:r>
              <a:rPr lang="en-US" sz="1000" b="1" dirty="0" smtClean="0"/>
              <a:t>.</a:t>
            </a:r>
          </a:p>
          <a:p>
            <a:endParaRPr lang="en-US" sz="1000" b="1" dirty="0"/>
          </a:p>
          <a:p>
            <a:r>
              <a:rPr lang="en-US" sz="1200" b="1" u="sng" dirty="0"/>
              <a:t>Kirk Michael Village</a:t>
            </a:r>
            <a:r>
              <a:rPr lang="en-US" sz="1000" b="1" dirty="0"/>
              <a:t> - Very few spots to watch from but you will be breathless at the speeds though the village as the riders race very close to houses and shops at speeds of </a:t>
            </a:r>
            <a:r>
              <a:rPr lang="en-US" sz="1000" b="1" dirty="0" err="1"/>
              <a:t>upto</a:t>
            </a:r>
            <a:r>
              <a:rPr lang="en-US" sz="1000" b="1" dirty="0"/>
              <a:t> 180mph! </a:t>
            </a:r>
            <a:endParaRPr lang="en-US" sz="1000" b="1" dirty="0" smtClean="0"/>
          </a:p>
          <a:p>
            <a:endParaRPr lang="en-US" sz="1000" b="1" dirty="0"/>
          </a:p>
          <a:p>
            <a:r>
              <a:rPr lang="en-US" sz="1200" b="1" u="sng" dirty="0"/>
              <a:t>Ballaugh Bridge, Ballaugh</a:t>
            </a:r>
            <a:r>
              <a:rPr lang="en-US" sz="1000" b="1" dirty="0"/>
              <a:t> - The home of the famous hump-backed bridge where riders get </a:t>
            </a:r>
            <a:r>
              <a:rPr lang="en-US" sz="1000" b="1" dirty="0" smtClean="0"/>
              <a:t>airborne </a:t>
            </a:r>
            <a:r>
              <a:rPr lang="en-US" sz="1000" b="1" dirty="0"/>
              <a:t>and then speed away through the village. Good viewing points are </a:t>
            </a:r>
            <a:r>
              <a:rPr lang="en-US" sz="1000" b="1" dirty="0" smtClean="0"/>
              <a:t>visible </a:t>
            </a:r>
            <a:r>
              <a:rPr lang="en-US" sz="1000" b="1" dirty="0"/>
              <a:t>from both sides of the jump, the </a:t>
            </a:r>
            <a:r>
              <a:rPr lang="en-US" sz="1000" b="1" dirty="0" err="1"/>
              <a:t>Ravan</a:t>
            </a:r>
            <a:r>
              <a:rPr lang="en-US" sz="1000" b="1" dirty="0"/>
              <a:t> public house also have viewing from its car park</a:t>
            </a:r>
            <a:r>
              <a:rPr lang="en-US" sz="1000" b="1" dirty="0" smtClean="0"/>
              <a:t>.</a:t>
            </a:r>
          </a:p>
          <a:p>
            <a:endParaRPr lang="en-US" sz="1000" b="1" dirty="0"/>
          </a:p>
          <a:p>
            <a:r>
              <a:rPr lang="en-US" sz="1200" b="1" u="sng" dirty="0" err="1"/>
              <a:t>Sulby</a:t>
            </a:r>
            <a:r>
              <a:rPr lang="en-US" sz="1200" b="1" u="sng" dirty="0"/>
              <a:t> Straight, </a:t>
            </a:r>
            <a:r>
              <a:rPr lang="en-US" sz="1200" b="1" u="sng" dirty="0" err="1"/>
              <a:t>Sulby</a:t>
            </a:r>
            <a:r>
              <a:rPr lang="en-US" sz="1000" b="1" u="sng" dirty="0"/>
              <a:t> </a:t>
            </a:r>
            <a:r>
              <a:rPr lang="en-US" sz="1000" b="1" dirty="0"/>
              <a:t>- 200 mph down the longest straight on the course, need to say no more</a:t>
            </a:r>
            <a:r>
              <a:rPr lang="en-US" sz="1000" b="1" dirty="0" smtClean="0"/>
              <a:t>!</a:t>
            </a:r>
          </a:p>
          <a:p>
            <a:endParaRPr lang="en-US" sz="1000" b="1" u="sng" dirty="0"/>
          </a:p>
          <a:p>
            <a:r>
              <a:rPr lang="en-US" sz="1200" b="1" u="sng" dirty="0"/>
              <a:t>Gooseneck &amp; </a:t>
            </a:r>
            <a:r>
              <a:rPr lang="en-US" sz="1200" b="1" u="sng" dirty="0" err="1"/>
              <a:t>Gutheries</a:t>
            </a:r>
            <a:r>
              <a:rPr lang="en-US" sz="1200" b="1" u="sng" dirty="0"/>
              <a:t>, Mountain section outside of Ramsey </a:t>
            </a:r>
            <a:r>
              <a:rPr lang="en-US" sz="1000" b="1" dirty="0"/>
              <a:t>- A very popular section with fans, the Gooseneck is a tight right hander which offers a great viewing point while </a:t>
            </a:r>
            <a:r>
              <a:rPr lang="en-US" sz="1000" b="1" dirty="0" err="1"/>
              <a:t>Guthries</a:t>
            </a:r>
            <a:r>
              <a:rPr lang="en-US" sz="1000" b="1" dirty="0"/>
              <a:t> is a short walk away and features a s-bend. </a:t>
            </a:r>
            <a:endParaRPr lang="en-US" sz="1000" b="1" dirty="0" smtClean="0"/>
          </a:p>
          <a:p>
            <a:endParaRPr lang="en-US" sz="1000" b="1" dirty="0"/>
          </a:p>
          <a:p>
            <a:r>
              <a:rPr lang="en-US" sz="1200" b="1" u="sng" dirty="0" err="1"/>
              <a:t>Creg</a:t>
            </a:r>
            <a:r>
              <a:rPr lang="en-US" sz="1200" b="1" u="sng" dirty="0"/>
              <a:t> Ny Baa</a:t>
            </a:r>
            <a:r>
              <a:rPr lang="en-US" sz="1200" b="1" dirty="0"/>
              <a:t> </a:t>
            </a:r>
            <a:r>
              <a:rPr lang="en-US" sz="1000" b="1" dirty="0"/>
              <a:t>- A very popular area on the course which is on the run down from Keppel Gate and Kate's Cottage. A great vantage point as the riders race towards the </a:t>
            </a:r>
            <a:r>
              <a:rPr lang="en-US" sz="1000" b="1" dirty="0" err="1"/>
              <a:t>Creg</a:t>
            </a:r>
            <a:r>
              <a:rPr lang="en-US" sz="1000" b="1" dirty="0"/>
              <a:t> Ny Baa public house then take a right and race towards Douglas.</a:t>
            </a:r>
          </a:p>
        </p:txBody>
      </p:sp>
    </p:spTree>
    <p:extLst>
      <p:ext uri="{BB962C8B-B14F-4D97-AF65-F5344CB8AC3E}">
        <p14:creationId xmlns:p14="http://schemas.microsoft.com/office/powerpoint/2010/main" val="42039716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60648"/>
            <a:ext cx="2117998" cy="1186079"/>
          </a:xfrm>
          <a:prstGeom prst="rect">
            <a:avLst/>
          </a:prstGeom>
        </p:spPr>
      </p:pic>
      <p:pic>
        <p:nvPicPr>
          <p:cNvPr id="5" name="Billed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3303" y="260648"/>
            <a:ext cx="2417169" cy="1884249"/>
          </a:xfrm>
          <a:prstGeom prst="rect">
            <a:avLst/>
          </a:prstGeom>
        </p:spPr>
      </p:pic>
      <p:graphicFrame>
        <p:nvGraphicFramePr>
          <p:cNvPr id="6" name="Tabel 5"/>
          <p:cNvGraphicFramePr>
            <a:graphicFrameLocks noGrp="1"/>
          </p:cNvGraphicFramePr>
          <p:nvPr>
            <p:extLst>
              <p:ext uri="{D42A27DB-BD31-4B8C-83A1-F6EECF244321}">
                <p14:modId xmlns:p14="http://schemas.microsoft.com/office/powerpoint/2010/main" val="1026650828"/>
              </p:ext>
            </p:extLst>
          </p:nvPr>
        </p:nvGraphicFramePr>
        <p:xfrm>
          <a:off x="395536" y="1592686"/>
          <a:ext cx="5760640" cy="4644626"/>
        </p:xfrm>
        <a:graphic>
          <a:graphicData uri="http://schemas.openxmlformats.org/drawingml/2006/table">
            <a:tbl>
              <a:tblPr/>
              <a:tblGrid>
                <a:gridCol w="1728192"/>
                <a:gridCol w="4032448"/>
              </a:tblGrid>
              <a:tr h="199999">
                <a:tc>
                  <a:txBody>
                    <a:bodyPr/>
                    <a:lstStyle/>
                    <a:p>
                      <a:pPr algn="l"/>
                      <a:r>
                        <a:rPr lang="da-DK" sz="1200" b="1" dirty="0">
                          <a:effectLst/>
                        </a:rPr>
                        <a:t>First race</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da-DK" sz="1200" b="1">
                          <a:effectLst/>
                        </a:rPr>
                        <a:t>1907</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199999">
                <a:tc>
                  <a:txBody>
                    <a:bodyPr/>
                    <a:lstStyle/>
                    <a:p>
                      <a:pPr algn="l"/>
                      <a:r>
                        <a:rPr lang="da-DK" sz="1200" b="1" dirty="0">
                          <a:effectLst/>
                        </a:rPr>
                        <a:t>TT's held</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da-DK" sz="1200" b="1">
                          <a:effectLst/>
                        </a:rPr>
                        <a:t>100+ years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dirty="0">
                          <a:effectLst/>
                        </a:rPr>
                        <a:t>Circuit length (Mountain)</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da-DK" sz="1200" b="1">
                          <a:effectLst/>
                        </a:rPr>
                        <a:t>60.72km / 37.73miles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dirty="0">
                          <a:effectLst/>
                        </a:rPr>
                        <a:t>Superbike TT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6 Laps - Race distance 364.32km / 226.38miles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dirty="0">
                          <a:effectLst/>
                        </a:rPr>
                        <a:t>Sidecar TT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3 Laps - Race distance 182.16km / 113.19miles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a:effectLst/>
                        </a:rPr>
                        <a:t>Superstock TT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4 Laps - Race distance 242.88km / 150.92miles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a:effectLst/>
                        </a:rPr>
                        <a:t>Supersport Junior TT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4 laps - Race distance 242.88km / 150.92miles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a:effectLst/>
                        </a:rPr>
                        <a:t>Senior TT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6 Laps - Race distance 364.32km / 226.38miles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a:effectLst/>
                        </a:rPr>
                        <a:t>TTXGP</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1 Lap - Race distance 60.72km / 37.73miles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387052">
                <a:tc>
                  <a:txBody>
                    <a:bodyPr/>
                    <a:lstStyle/>
                    <a:p>
                      <a:pPr algn="l"/>
                      <a:r>
                        <a:rPr lang="da-DK" sz="1200" b="1" dirty="0">
                          <a:effectLst/>
                        </a:rPr>
                        <a:t>Circuit length (</a:t>
                      </a:r>
                      <a:r>
                        <a:rPr lang="da-DK" sz="1200" b="1" dirty="0" err="1">
                          <a:effectLst/>
                        </a:rPr>
                        <a:t>Billown</a:t>
                      </a:r>
                      <a:r>
                        <a:rPr lang="da-DK" sz="1200" b="1" dirty="0">
                          <a:effectLst/>
                        </a:rPr>
                        <a:t>)</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da-DK" sz="1200" b="1" dirty="0">
                          <a:effectLst/>
                        </a:rPr>
                        <a:t>6.839km / 4.25miles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574106">
                <a:tc>
                  <a:txBody>
                    <a:bodyPr/>
                    <a:lstStyle/>
                    <a:p>
                      <a:pPr algn="l"/>
                      <a:r>
                        <a:rPr lang="da-DK" sz="1200" b="1">
                          <a:effectLst/>
                        </a:rPr>
                        <a:t>Ultra Lightweight 125cc</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8 Laps - Race distance 54.712km / 34miles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r>
              <a:tr h="574106">
                <a:tc>
                  <a:txBody>
                    <a:bodyPr/>
                    <a:lstStyle/>
                    <a:p>
                      <a:pPr algn="l"/>
                      <a:r>
                        <a:rPr lang="da-DK" sz="1200" b="1">
                          <a:effectLst/>
                        </a:rPr>
                        <a:t>Ultra Lightweight 250cc</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r>
                        <a:rPr lang="en-US" sz="1200" b="1" dirty="0">
                          <a:effectLst/>
                        </a:rPr>
                        <a:t>8 laps - Race distance 54.712km / 34miles</a:t>
                      </a:r>
                    </a:p>
                  </a:txBody>
                  <a:tcPr marL="60751" marR="60751" marT="6328" marB="6328"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r>
            </a:tbl>
          </a:graphicData>
        </a:graphic>
      </p:graphicFrame>
      <p:sp>
        <p:nvSpPr>
          <p:cNvPr id="7" name="Rectangle 2"/>
          <p:cNvSpPr>
            <a:spLocks noChangeArrowheads="1"/>
          </p:cNvSpPr>
          <p:nvPr/>
        </p:nvSpPr>
        <p:spPr bwMode="auto">
          <a:xfrm>
            <a:off x="2957513" y="1592263"/>
            <a:ext cx="3500437"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66654" rIns="0" bIns="66654"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a-DK" altLang="da-DK" sz="900" b="1" i="0" u="none" strike="noStrike" cap="none" normalizeH="0" baseline="0" smtClean="0">
                <a:ln>
                  <a:noFill/>
                </a:ln>
                <a:solidFill>
                  <a:srgbClr val="FFFFFF"/>
                </a:solidFill>
                <a:effectLst/>
                <a:latin typeface="Arial" pitchFamily="34" charset="0"/>
                <a:cs typeface="Arial" pitchFamily="34" charset="0"/>
              </a:rPr>
              <a:t>Isle of Man TT Circuit information</a:t>
            </a:r>
            <a:endParaRPr kumimoji="0" lang="da-DK" altLang="da-DK"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95430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57200" y="274638"/>
            <a:ext cx="8229600" cy="1143000"/>
          </a:xfrm>
        </p:spPr>
        <p:txBody>
          <a:bodyPr/>
          <a:lstStyle/>
          <a:p>
            <a:r>
              <a:rPr lang="da-DK" dirty="0" smtClean="0"/>
              <a:t>Isle of Man </a:t>
            </a:r>
            <a:endParaRPr lang="da-DK" dirty="0"/>
          </a:p>
        </p:txBody>
      </p:sp>
      <p:pic>
        <p:nvPicPr>
          <p:cNvPr id="7" name="Pladsholder til indhold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sp>
        <p:nvSpPr>
          <p:cNvPr id="3" name="Tekstboks 2"/>
          <p:cNvSpPr txBox="1"/>
          <p:nvPr/>
        </p:nvSpPr>
        <p:spPr>
          <a:xfrm>
            <a:off x="107504" y="2019747"/>
            <a:ext cx="6768752" cy="4093428"/>
          </a:xfrm>
          <a:prstGeom prst="rect">
            <a:avLst/>
          </a:prstGeom>
          <a:noFill/>
        </p:spPr>
        <p:txBody>
          <a:bodyPr wrap="square" rtlCol="0">
            <a:spAutoFit/>
          </a:bodyPr>
          <a:lstStyle/>
          <a:p>
            <a:r>
              <a:rPr lang="da-DK" sz="1400" b="1" dirty="0" smtClean="0"/>
              <a:t>                                                                    </a:t>
            </a:r>
            <a:r>
              <a:rPr lang="da-DK" b="1" u="sng" dirty="0" smtClean="0"/>
              <a:t>Nyttige oplysninger</a:t>
            </a:r>
          </a:p>
          <a:p>
            <a:endParaRPr lang="da-DK" b="1" u="sng" dirty="0" smtClean="0"/>
          </a:p>
          <a:p>
            <a:r>
              <a:rPr lang="da-DK" sz="1400" dirty="0" smtClean="0"/>
              <a:t>Der findes andet end Race på IOM bl.a.:</a:t>
            </a:r>
          </a:p>
          <a:p>
            <a:pPr marL="285750" indent="-285750">
              <a:buFont typeface="Arial" panose="020B0604020202020204" pitchFamily="34" charset="0"/>
              <a:buChar char="•"/>
            </a:pPr>
            <a:r>
              <a:rPr lang="da-DK" sz="1400" dirty="0" smtClean="0"/>
              <a:t> Bjerge/klipper, skov, sandstrand, palmer.</a:t>
            </a:r>
          </a:p>
          <a:p>
            <a:endParaRPr lang="da-DK" sz="1400" dirty="0" smtClean="0"/>
          </a:p>
          <a:p>
            <a:pPr marL="285750" indent="-285750">
              <a:buFont typeface="Arial" panose="020B0604020202020204" pitchFamily="34" charset="0"/>
              <a:buChar char="•"/>
            </a:pPr>
            <a:r>
              <a:rPr lang="da-DK" sz="1400" dirty="0" smtClean="0"/>
              <a:t>Offentlig transport, som: Jernbane fra 1870, trukket af damplokomotiv.</a:t>
            </a:r>
          </a:p>
          <a:p>
            <a:endParaRPr lang="da-DK" sz="1400" dirty="0" smtClean="0"/>
          </a:p>
          <a:p>
            <a:pPr marL="285750" indent="-285750">
              <a:buFont typeface="Arial" panose="020B0604020202020204" pitchFamily="34" charset="0"/>
              <a:buChar char="•"/>
            </a:pPr>
            <a:r>
              <a:rPr lang="da-DK" sz="1400" dirty="0" smtClean="0"/>
              <a:t> </a:t>
            </a:r>
            <a:r>
              <a:rPr lang="da-DK" sz="1400" dirty="0"/>
              <a:t>V</a:t>
            </a:r>
            <a:r>
              <a:rPr lang="da-DK" sz="1400" dirty="0" smtClean="0"/>
              <a:t>erdens største vandkraft hjul: 1.100 l/min, kører, men ikke i aktion. </a:t>
            </a:r>
          </a:p>
          <a:p>
            <a:endParaRPr lang="da-DK" sz="1400" dirty="0" smtClean="0"/>
          </a:p>
          <a:p>
            <a:pPr marL="285750" indent="-285750">
              <a:buFont typeface="Arial" panose="020B0604020202020204" pitchFamily="34" charset="0"/>
              <a:buChar char="•"/>
            </a:pPr>
            <a:r>
              <a:rPr lang="da-DK" sz="1400" dirty="0" smtClean="0"/>
              <a:t>Castle Town (1090) en af de ældste byer på de britiske øer Tidligere hovedstad.</a:t>
            </a:r>
          </a:p>
          <a:p>
            <a:pPr marL="285750" indent="-285750">
              <a:buFont typeface="Arial" panose="020B0604020202020204" pitchFamily="34" charset="0"/>
              <a:buChar char="•"/>
            </a:pPr>
            <a:endParaRPr lang="da-DK" sz="1400" dirty="0"/>
          </a:p>
          <a:p>
            <a:pPr marL="285750" indent="-285750">
              <a:buFont typeface="Arial" panose="020B0604020202020204" pitchFamily="34" charset="0"/>
              <a:buChar char="•"/>
            </a:pPr>
            <a:r>
              <a:rPr lang="da-DK" sz="1400" dirty="0" smtClean="0"/>
              <a:t>MC &amp; Trike udlejning, 1 runde på TT banen, bagpå ex. Deltagere, helikoptertur mm. </a:t>
            </a:r>
          </a:p>
          <a:p>
            <a:pPr marL="285750" indent="-285750">
              <a:buFont typeface="Arial" panose="020B0604020202020204" pitchFamily="34" charset="0"/>
              <a:buChar char="•"/>
            </a:pPr>
            <a:endParaRPr lang="da-DK" sz="1400" dirty="0"/>
          </a:p>
          <a:p>
            <a:pPr marL="285750" indent="-285750">
              <a:buFont typeface="Arial" panose="020B0604020202020204" pitchFamily="34" charset="0"/>
              <a:buChar char="•"/>
            </a:pPr>
            <a:r>
              <a:rPr lang="da-DK" sz="1400" dirty="0" smtClean="0"/>
              <a:t>Officielle hjemmeside: </a:t>
            </a:r>
            <a:r>
              <a:rPr lang="da-DK" sz="1400" dirty="0" smtClean="0">
                <a:hlinkClick r:id="rId3"/>
              </a:rPr>
              <a:t>http</a:t>
            </a:r>
            <a:r>
              <a:rPr lang="da-DK" sz="1400" dirty="0">
                <a:hlinkClick r:id="rId3"/>
              </a:rPr>
              <a:t>://</a:t>
            </a:r>
            <a:r>
              <a:rPr lang="da-DK" sz="1400" dirty="0" smtClean="0">
                <a:hlinkClick r:id="rId3"/>
              </a:rPr>
              <a:t>www.iomttbreaks.com</a:t>
            </a:r>
            <a:endParaRPr lang="da-DK" sz="1400" dirty="0" smtClean="0"/>
          </a:p>
          <a:p>
            <a:endParaRPr lang="da-DK" sz="1400" dirty="0" smtClean="0"/>
          </a:p>
          <a:p>
            <a:pPr marL="285750" indent="-285750">
              <a:buFont typeface="Arial" panose="020B0604020202020204" pitchFamily="34" charset="0"/>
              <a:buChar char="•"/>
            </a:pPr>
            <a:r>
              <a:rPr lang="da-DK" sz="1400" dirty="0" smtClean="0"/>
              <a:t>Div. Film: </a:t>
            </a:r>
            <a:r>
              <a:rPr lang="da-DK" sz="1400" dirty="0" smtClean="0">
                <a:hlinkClick r:id="rId4"/>
              </a:rPr>
              <a:t>http://www.dukevideo.com</a:t>
            </a:r>
            <a:r>
              <a:rPr lang="da-DK" sz="1400" dirty="0" smtClean="0"/>
              <a:t> </a:t>
            </a:r>
          </a:p>
          <a:p>
            <a:pPr marL="285750" indent="-285750">
              <a:buFont typeface="Arial" panose="020B0604020202020204" pitchFamily="34" charset="0"/>
              <a:buChar char="•"/>
            </a:pPr>
            <a:r>
              <a:rPr lang="da-DK" sz="1400" u="sng" dirty="0" smtClean="0"/>
              <a:t>h</a:t>
            </a:r>
            <a:r>
              <a:rPr lang="da-DK" sz="1400" dirty="0" smtClean="0">
                <a:hlinkClick r:id="rId5"/>
              </a:rPr>
              <a:t>ttp</a:t>
            </a:r>
            <a:r>
              <a:rPr lang="da-DK" sz="1400" dirty="0">
                <a:hlinkClick r:id="rId5"/>
              </a:rPr>
              <a:t>://www.retardo.dk/videos.php?id=3637</a:t>
            </a:r>
            <a:endParaRPr lang="da-DK" sz="1400" dirty="0"/>
          </a:p>
          <a:p>
            <a:pPr marL="285750" indent="-285750">
              <a:buFont typeface="Arial" panose="020B0604020202020204" pitchFamily="34" charset="0"/>
              <a:buChar char="•"/>
            </a:pPr>
            <a:endParaRPr lang="da-DK" sz="1400" dirty="0" smtClean="0"/>
          </a:p>
        </p:txBody>
      </p:sp>
      <p:pic>
        <p:nvPicPr>
          <p:cNvPr id="2050" name="Picture 2" descr="File:Laxeywheel.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8573" y="217035"/>
            <a:ext cx="2477348" cy="371602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upload.wikimedia.org/wikipedia/commons/thumb/3/3d/Douglas_Terminus._Isle_of_Man_Steam_Railway_-_geograph.org.uk_-_783719.jpg/220px-Douglas_Terminus._Isle_of_Man_Steam_Railway_-_geograph.org.uk_-_78371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88574" y="4437111"/>
            <a:ext cx="2475914" cy="185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2892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457200" y="274638"/>
            <a:ext cx="8229600" cy="1143000"/>
          </a:xfrm>
        </p:spPr>
        <p:txBody>
          <a:bodyPr/>
          <a:lstStyle/>
          <a:p>
            <a:r>
              <a:rPr lang="da-DK" dirty="0" smtClean="0"/>
              <a:t>Isle of Man </a:t>
            </a:r>
            <a:endParaRPr lang="da-DK" dirty="0"/>
          </a:p>
        </p:txBody>
      </p:sp>
      <p:pic>
        <p:nvPicPr>
          <p:cNvPr id="6" name="Billed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4324" y="260648"/>
            <a:ext cx="2327094" cy="1743075"/>
          </a:xfrm>
          <a:prstGeom prst="rect">
            <a:avLst/>
          </a:prstGeom>
        </p:spPr>
      </p:pic>
      <p:pic>
        <p:nvPicPr>
          <p:cNvPr id="7"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sp>
        <p:nvSpPr>
          <p:cNvPr id="3" name="Tekstboks 2"/>
          <p:cNvSpPr txBox="1"/>
          <p:nvPr/>
        </p:nvSpPr>
        <p:spPr>
          <a:xfrm>
            <a:off x="495454" y="2019747"/>
            <a:ext cx="7748953" cy="4308872"/>
          </a:xfrm>
          <a:prstGeom prst="rect">
            <a:avLst/>
          </a:prstGeom>
          <a:noFill/>
        </p:spPr>
        <p:txBody>
          <a:bodyPr wrap="square" rtlCol="0">
            <a:spAutoFit/>
          </a:bodyPr>
          <a:lstStyle/>
          <a:p>
            <a:r>
              <a:rPr lang="da-DK" sz="1400" b="1" dirty="0" smtClean="0"/>
              <a:t>                                                                    </a:t>
            </a:r>
            <a:r>
              <a:rPr lang="da-DK" b="1" u="sng" dirty="0" smtClean="0"/>
              <a:t>Gode råd</a:t>
            </a:r>
          </a:p>
          <a:p>
            <a:endParaRPr lang="da-DK" b="1" u="sng" dirty="0" smtClean="0"/>
          </a:p>
          <a:p>
            <a:pPr marL="285750" indent="-285750">
              <a:buFont typeface="Arial" panose="020B0604020202020204" pitchFamily="34" charset="0"/>
              <a:buChar char="•"/>
            </a:pPr>
            <a:r>
              <a:rPr lang="da-DK" sz="1400" dirty="0" smtClean="0"/>
              <a:t>Hav flere typer påklædning med, vejret kan være meget omskifteligt: eks. 1986 &lt; 10°C / 2010 &lt; 30°C</a:t>
            </a:r>
          </a:p>
          <a:p>
            <a:r>
              <a:rPr lang="da-DK" sz="1400" dirty="0" smtClean="0"/>
              <a:t>       Tåge og Regn forekommer.</a:t>
            </a:r>
          </a:p>
          <a:p>
            <a:pPr marL="285750" indent="-285750">
              <a:buFont typeface="Arial" panose="020B0604020202020204" pitchFamily="34" charset="0"/>
              <a:buChar char="•"/>
            </a:pPr>
            <a:endParaRPr lang="da-DK" sz="1400" dirty="0" smtClean="0"/>
          </a:p>
          <a:p>
            <a:pPr marL="285750" indent="-285750">
              <a:buFont typeface="Arial" panose="020B0604020202020204" pitchFamily="34" charset="0"/>
              <a:buChar char="•"/>
            </a:pPr>
            <a:r>
              <a:rPr lang="da-DK" sz="1400" dirty="0"/>
              <a:t>Køb ikke overnatning gennem agenter, brug det officielle turistbureau, eller direkte ved udlejer.</a:t>
            </a:r>
          </a:p>
          <a:p>
            <a:endParaRPr lang="da-DK" sz="1400" dirty="0" smtClean="0"/>
          </a:p>
          <a:p>
            <a:pPr marL="285750" indent="-285750">
              <a:buFont typeface="Arial" panose="020B0604020202020204" pitchFamily="34" charset="0"/>
              <a:buChar char="•"/>
            </a:pPr>
            <a:r>
              <a:rPr lang="da-DK" sz="1400" dirty="0"/>
              <a:t>Som gruppe bestil billetter til Færge fra UK - Ise of Man, samt overnatning i sept. Året før man skal </a:t>
            </a:r>
            <a:r>
              <a:rPr lang="da-DK" sz="1400" dirty="0" smtClean="0"/>
              <a:t>afsted.</a:t>
            </a:r>
            <a:endParaRPr lang="da-DK" sz="1400" dirty="0"/>
          </a:p>
          <a:p>
            <a:endParaRPr lang="da-DK" sz="1400" dirty="0" smtClean="0"/>
          </a:p>
          <a:p>
            <a:pPr marL="285750" indent="-285750">
              <a:buFont typeface="Arial" panose="020B0604020202020204" pitchFamily="34" charset="0"/>
              <a:buChar char="•"/>
            </a:pPr>
            <a:r>
              <a:rPr lang="da-DK" sz="1400" dirty="0" smtClean="0"/>
              <a:t>Vær din egen sikkerhedsrepræsentant, selv om sikkerheden er stor alle steder på banen, så lad være </a:t>
            </a:r>
            <a:r>
              <a:rPr lang="da-DK" sz="1400" dirty="0" smtClean="0"/>
              <a:t>f.eks. at </a:t>
            </a:r>
            <a:r>
              <a:rPr lang="da-DK" sz="1400" dirty="0" smtClean="0"/>
              <a:t>stå i udgang af </a:t>
            </a:r>
            <a:r>
              <a:rPr lang="da-DK" sz="1400" dirty="0" smtClean="0"/>
              <a:t>sving – der er nogen der af og til forlader banen vandret.</a:t>
            </a:r>
            <a:endParaRPr lang="da-DK" sz="1400" dirty="0" smtClean="0"/>
          </a:p>
          <a:p>
            <a:pPr marL="285750" indent="-285750">
              <a:buFont typeface="Arial" panose="020B0604020202020204" pitchFamily="34" charset="0"/>
              <a:buChar char="•"/>
            </a:pPr>
            <a:endParaRPr lang="da-DK" sz="1400" dirty="0" smtClean="0"/>
          </a:p>
          <a:p>
            <a:pPr marL="285750" indent="-285750">
              <a:buFont typeface="Arial" panose="020B0604020202020204" pitchFamily="34" charset="0"/>
              <a:buChar char="•"/>
            </a:pPr>
            <a:r>
              <a:rPr lang="da-DK" sz="1400" dirty="0" smtClean="0"/>
              <a:t>Hold godt øje med de andre, der kan evt. komme enkelte </a:t>
            </a:r>
            <a:r>
              <a:rPr lang="da-DK" sz="1400" dirty="0" err="1" smtClean="0"/>
              <a:t>newbi</a:t>
            </a:r>
            <a:r>
              <a:rPr lang="da-DK" sz="1400" dirty="0" smtClean="0"/>
              <a:t> Rossier, der dog ikke har lige så meget styr på tingene</a:t>
            </a:r>
            <a:r>
              <a:rPr lang="da-DK" sz="1400" dirty="0" smtClean="0"/>
              <a:t>. Kør defensivt og med hovedet.</a:t>
            </a:r>
          </a:p>
          <a:p>
            <a:pPr marL="285750" indent="-285750">
              <a:buFont typeface="Arial" panose="020B0604020202020204" pitchFamily="34" charset="0"/>
              <a:buChar char="•"/>
            </a:pPr>
            <a:endParaRPr lang="da-DK" sz="1400" dirty="0"/>
          </a:p>
          <a:p>
            <a:pPr marL="285750" indent="-285750">
              <a:buFont typeface="Arial" panose="020B0604020202020204" pitchFamily="34" charset="0"/>
              <a:buChar char="•"/>
            </a:pPr>
            <a:r>
              <a:rPr lang="da-DK" sz="1400" dirty="0"/>
              <a:t>Hav kopi af registreringsattesten med, samt SOS international og gult sygesikringsbevis alt. rejseforsikring</a:t>
            </a:r>
            <a:r>
              <a:rPr lang="da-DK" sz="1400" dirty="0" smtClean="0"/>
              <a:t>.</a:t>
            </a:r>
            <a:endParaRPr lang="da-DK" sz="1400" dirty="0" smtClean="0"/>
          </a:p>
          <a:p>
            <a:endParaRPr lang="da-DK" sz="1400" dirty="0" smtClean="0"/>
          </a:p>
        </p:txBody>
      </p:sp>
    </p:spTree>
    <p:extLst>
      <p:ext uri="{BB962C8B-B14F-4D97-AF65-F5344CB8AC3E}">
        <p14:creationId xmlns:p14="http://schemas.microsoft.com/office/powerpoint/2010/main" val="20822892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sp>
        <p:nvSpPr>
          <p:cNvPr id="7" name="Rektangel 6"/>
          <p:cNvSpPr/>
          <p:nvPr/>
        </p:nvSpPr>
        <p:spPr>
          <a:xfrm>
            <a:off x="507032" y="2052751"/>
            <a:ext cx="8364417" cy="4647426"/>
          </a:xfrm>
          <a:prstGeom prst="rect">
            <a:avLst/>
          </a:prstGeom>
        </p:spPr>
        <p:txBody>
          <a:bodyPr wrap="square">
            <a:spAutoFit/>
          </a:bodyPr>
          <a:lstStyle/>
          <a:p>
            <a:r>
              <a:rPr lang="da-DK" sz="1600" b="1" dirty="0" smtClean="0"/>
              <a:t>                                                            </a:t>
            </a:r>
            <a:r>
              <a:rPr lang="da-DK" b="1" u="sng" dirty="0" smtClean="0"/>
              <a:t>Rejseplan IOM – 2015</a:t>
            </a:r>
            <a:endParaRPr lang="da-DK" b="1" u="sng" dirty="0"/>
          </a:p>
          <a:p>
            <a:pPr marL="285750" indent="-285750">
              <a:buFont typeface="Arial" panose="020B0604020202020204" pitchFamily="34" charset="0"/>
              <a:buChar char="•"/>
            </a:pPr>
            <a:r>
              <a:rPr lang="da-DK" sz="1400" b="1" dirty="0"/>
              <a:t>3</a:t>
            </a:r>
            <a:r>
              <a:rPr lang="da-DK" sz="1400" b="1" dirty="0" smtClean="0"/>
              <a:t>. Juni 18.45 afgang Esbjerg</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a:t>4</a:t>
            </a:r>
            <a:r>
              <a:rPr lang="da-DK" sz="1400" b="1" dirty="0" smtClean="0"/>
              <a:t>. Juni 12.00 ankomst Harwich (UK)</a:t>
            </a:r>
          </a:p>
          <a:p>
            <a:r>
              <a:rPr lang="da-DK" sz="1400" b="1" dirty="0" smtClean="0"/>
              <a:t>          MC kørsel ca. 430 km / 5-6 timer</a:t>
            </a:r>
          </a:p>
          <a:p>
            <a:r>
              <a:rPr lang="da-DK" sz="1400" b="1" dirty="0"/>
              <a:t> </a:t>
            </a:r>
            <a:r>
              <a:rPr lang="da-DK" sz="1400" b="1" dirty="0" smtClean="0"/>
              <a:t>         Overnatning UK</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a:t>5</a:t>
            </a:r>
            <a:r>
              <a:rPr lang="da-DK" sz="1400" b="1" dirty="0" smtClean="0"/>
              <a:t>. Juni 09.45 afgang Liverpool</a:t>
            </a:r>
          </a:p>
          <a:p>
            <a:r>
              <a:rPr lang="da-DK" sz="1400" b="1" dirty="0" smtClean="0"/>
              <a:t>                   12.30 ankomst Douglas (Man) / Check in overnatning</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smtClean="0"/>
              <a:t>7. Juni ”Mad Sunday” frivillig deltagelse</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smtClean="0"/>
              <a:t>8 – 12. Juni TT-Races</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13. juni 13.45 afgang IOM</a:t>
            </a:r>
          </a:p>
          <a:p>
            <a:r>
              <a:rPr lang="da-DK" sz="1400" b="1" dirty="0" smtClean="0"/>
              <a:t>            16.30 ankomst Liverpool</a:t>
            </a:r>
          </a:p>
          <a:p>
            <a:r>
              <a:rPr lang="da-DK" sz="1400" b="1" dirty="0"/>
              <a:t> </a:t>
            </a:r>
            <a:r>
              <a:rPr lang="da-DK" sz="1400" b="1" dirty="0" smtClean="0"/>
              <a:t>           overnatning UK</a:t>
            </a:r>
          </a:p>
          <a:p>
            <a:endParaRPr lang="da-DK" sz="1400" b="1" dirty="0" smtClean="0"/>
          </a:p>
          <a:p>
            <a:pPr marL="285750" indent="-285750">
              <a:buFont typeface="Arial" panose="020B0604020202020204" pitchFamily="34" charset="0"/>
              <a:buChar char="•"/>
            </a:pPr>
            <a:r>
              <a:rPr lang="da-DK" sz="1400" b="1" dirty="0" smtClean="0"/>
              <a:t>14. juni 16.15 afgang Harwich</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15. juni 12.30 ankomst Esbjerg</a:t>
            </a:r>
          </a:p>
        </p:txBody>
      </p:sp>
      <p:pic>
        <p:nvPicPr>
          <p:cNvPr id="10" name="Pladsholder til indhold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260648"/>
            <a:ext cx="2117998" cy="1186079"/>
          </a:xfrm>
          <a:prstGeom prst="rect">
            <a:avLst/>
          </a:prstGeom>
        </p:spPr>
      </p:pic>
      <p:pic>
        <p:nvPicPr>
          <p:cNvPr id="2" name="Billed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51380" y="263806"/>
            <a:ext cx="2572982" cy="1736759"/>
          </a:xfrm>
          <a:prstGeom prst="rect">
            <a:avLst/>
          </a:prstGeom>
        </p:spPr>
      </p:pic>
      <p:pic>
        <p:nvPicPr>
          <p:cNvPr id="8"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spTree>
    <p:extLst>
      <p:ext uri="{BB962C8B-B14F-4D97-AF65-F5344CB8AC3E}">
        <p14:creationId xmlns:p14="http://schemas.microsoft.com/office/powerpoint/2010/main" val="439027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3"/>
          <p:cNvSpPr>
            <a:spLocks noGrp="1"/>
          </p:cNvSpPr>
          <p:nvPr>
            <p:ph type="title"/>
          </p:nvPr>
        </p:nvSpPr>
        <p:spPr>
          <a:xfrm>
            <a:off x="457200" y="274638"/>
            <a:ext cx="8229600" cy="1143000"/>
          </a:xfrm>
        </p:spPr>
        <p:txBody>
          <a:bodyPr/>
          <a:lstStyle/>
          <a:p>
            <a:r>
              <a:rPr lang="da-DK" dirty="0" smtClean="0"/>
              <a:t>Isle of Man </a:t>
            </a:r>
            <a:endParaRPr lang="da-DK" dirty="0"/>
          </a:p>
        </p:txBody>
      </p:sp>
      <p:pic>
        <p:nvPicPr>
          <p:cNvPr id="8" name="Billed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6476" y="260648"/>
            <a:ext cx="2562791" cy="1743075"/>
          </a:xfrm>
          <a:prstGeom prst="rect">
            <a:avLst/>
          </a:prstGeom>
        </p:spPr>
      </p:pic>
      <p:pic>
        <p:nvPicPr>
          <p:cNvPr id="9" name="Pladsholder til indhold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sp>
        <p:nvSpPr>
          <p:cNvPr id="10" name="Rektangel 9"/>
          <p:cNvSpPr/>
          <p:nvPr/>
        </p:nvSpPr>
        <p:spPr>
          <a:xfrm>
            <a:off x="507032" y="2052751"/>
            <a:ext cx="8364417" cy="4524315"/>
          </a:xfrm>
          <a:prstGeom prst="rect">
            <a:avLst/>
          </a:prstGeom>
        </p:spPr>
        <p:txBody>
          <a:bodyPr wrap="square">
            <a:spAutoFit/>
          </a:bodyPr>
          <a:lstStyle/>
          <a:p>
            <a:r>
              <a:rPr lang="da-DK" sz="1600" b="1" dirty="0" smtClean="0"/>
              <a:t>                                                            </a:t>
            </a:r>
            <a:r>
              <a:rPr lang="da-DK" b="1" u="sng" dirty="0" smtClean="0"/>
              <a:t>Budget– 2015 (2014 priser)</a:t>
            </a:r>
          </a:p>
          <a:p>
            <a:endParaRPr lang="da-DK" b="1" u="sng" dirty="0"/>
          </a:p>
          <a:p>
            <a:pPr marL="285750" indent="-285750">
              <a:buFont typeface="Arial" panose="020B0604020202020204" pitchFamily="34" charset="0"/>
              <a:buChar char="•"/>
            </a:pPr>
            <a:r>
              <a:rPr lang="da-DK" sz="1400" b="1" dirty="0" smtClean="0"/>
              <a:t>*Esbjerg – Harwich: MC + Chaufør: retur inklusive køjeplads i 6 pers kahyt: DKK  1.934,- </a:t>
            </a:r>
          </a:p>
          <a:p>
            <a:r>
              <a:rPr lang="da-DK" sz="1400" b="1" dirty="0" smtClean="0"/>
              <a:t>       aften buffet: 245,-/morgenbuffet 108,- x 2</a:t>
            </a:r>
            <a:r>
              <a:rPr lang="da-DK" sz="1400" b="1" dirty="0"/>
              <a:t>:                                                            DKK   </a:t>
            </a:r>
            <a:r>
              <a:rPr lang="da-DK" sz="1400" b="1" dirty="0" smtClean="0"/>
              <a:t>  353,-</a:t>
            </a:r>
          </a:p>
          <a:p>
            <a:r>
              <a:rPr lang="da-DK" sz="1400" b="1" dirty="0"/>
              <a:t> </a:t>
            </a:r>
            <a:r>
              <a:rPr lang="da-DK" sz="1400" b="1" dirty="0" smtClean="0"/>
              <a:t>      1 Passager DKK (875,-)</a:t>
            </a:r>
          </a:p>
          <a:p>
            <a:endParaRPr lang="da-DK" sz="1400" b="1" dirty="0" smtClean="0"/>
          </a:p>
          <a:p>
            <a:pPr marL="285750" indent="-285750">
              <a:buFont typeface="Arial" panose="020B0604020202020204" pitchFamily="34" charset="0"/>
              <a:buChar char="•"/>
            </a:pPr>
            <a:r>
              <a:rPr lang="da-DK" sz="1400" b="1" dirty="0" smtClean="0"/>
              <a:t>*Liverpool – Douglas MC + Chaufør: retur: £ 194,- kurs 9,03                             DKK  1.752,-</a:t>
            </a:r>
          </a:p>
          <a:p>
            <a:r>
              <a:rPr lang="da-DK" sz="1400" b="1" dirty="0" smtClean="0"/>
              <a:t>       1 Passager £ 85,- / DKK 768</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smtClean="0"/>
              <a:t>2 overnatninger i UK 1 ud/1 hjem £ 70,- kurs 90,3                                               DKK     632,-</a:t>
            </a:r>
          </a:p>
          <a:p>
            <a:pPr marL="285750" indent="-285750">
              <a:buFont typeface="Arial" panose="020B0604020202020204" pitchFamily="34" charset="0"/>
              <a:buChar char="•"/>
            </a:pPr>
            <a:endParaRPr lang="da-DK" sz="1400" b="1" dirty="0" smtClean="0"/>
          </a:p>
          <a:p>
            <a:pPr marL="285750" indent="-285750">
              <a:buFont typeface="Arial" panose="020B0604020202020204" pitchFamily="34" charset="0"/>
              <a:buChar char="•"/>
            </a:pPr>
            <a:r>
              <a:rPr lang="da-DK" sz="1400" b="1" dirty="0" smtClean="0"/>
              <a:t>Mad 11 dg á 150,-                                                                                                         DKK  1.650,-</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Overnatninger Isle of Man: 6.-13. juni                                                                    DKK  3.600,-</a:t>
            </a:r>
          </a:p>
          <a:p>
            <a:pPr marL="285750" indent="-285750">
              <a:buFont typeface="Arial" panose="020B0604020202020204" pitchFamily="34" charset="0"/>
              <a:buChar char="•"/>
            </a:pPr>
            <a:endParaRPr lang="da-DK" sz="1400" b="1" dirty="0"/>
          </a:p>
          <a:p>
            <a:pPr marL="285750" indent="-285750">
              <a:buFont typeface="Arial" panose="020B0604020202020204" pitchFamily="34" charset="0"/>
              <a:buChar char="•"/>
            </a:pPr>
            <a:r>
              <a:rPr lang="da-DK" sz="1400" b="1" dirty="0" smtClean="0"/>
              <a:t>Benzin ca. 2.200 km /15 km/l á kr. 12/l                                                                  DKK  1.760,-</a:t>
            </a:r>
          </a:p>
          <a:p>
            <a:r>
              <a:rPr lang="da-DK" sz="1400" b="1" dirty="0"/>
              <a:t> </a:t>
            </a:r>
            <a:r>
              <a:rPr lang="da-DK" sz="1400" b="1" dirty="0" smtClean="0"/>
              <a:t>                                                                                                                                            ---------------------</a:t>
            </a:r>
            <a:endParaRPr lang="da-DK" sz="1400" b="1" dirty="0"/>
          </a:p>
          <a:p>
            <a:pPr marL="285750" indent="-285750">
              <a:buFont typeface="Arial" panose="020B0604020202020204" pitchFamily="34" charset="0"/>
              <a:buChar char="•"/>
            </a:pPr>
            <a:r>
              <a:rPr lang="da-DK" sz="1400" b="1" dirty="0" smtClean="0"/>
              <a:t>Total                                                                                                                                DKK 11.681,-</a:t>
            </a:r>
          </a:p>
          <a:p>
            <a:pPr marL="285750" indent="-285750">
              <a:buFont typeface="Arial" panose="020B0604020202020204" pitchFamily="34" charset="0"/>
              <a:buChar char="•"/>
            </a:pPr>
            <a:r>
              <a:rPr lang="da-DK" sz="1400" b="1" dirty="0" smtClean="0"/>
              <a:t>MC m/ passager, hvor alle udgifter deles reduceres priser m/ 2.665,-</a:t>
            </a:r>
          </a:p>
          <a:p>
            <a:pPr marL="285750" indent="-285750">
              <a:buFont typeface="Arial" panose="020B0604020202020204" pitchFamily="34" charset="0"/>
              <a:buChar char="•"/>
            </a:pPr>
            <a:r>
              <a:rPr lang="da-DK" sz="1400" b="1" dirty="0" smtClean="0"/>
              <a:t>* Bestilles/betales ½ september ½ Februar</a:t>
            </a:r>
            <a:endParaRPr lang="da-DK" sz="1400" b="1" dirty="0"/>
          </a:p>
        </p:txBody>
      </p:sp>
    </p:spTree>
    <p:extLst>
      <p:ext uri="{BB962C8B-B14F-4D97-AF65-F5344CB8AC3E}">
        <p14:creationId xmlns:p14="http://schemas.microsoft.com/office/powerpoint/2010/main" val="6787671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dirty="0" smtClean="0"/>
              <a:t>Isle of Man </a:t>
            </a:r>
            <a:endParaRPr lang="da-DK" dirty="0"/>
          </a:p>
        </p:txBody>
      </p:sp>
      <p:sp>
        <p:nvSpPr>
          <p:cNvPr id="7" name="Rektangel 6"/>
          <p:cNvSpPr/>
          <p:nvPr/>
        </p:nvSpPr>
        <p:spPr>
          <a:xfrm>
            <a:off x="507032" y="2052751"/>
            <a:ext cx="8364417" cy="369332"/>
          </a:xfrm>
          <a:prstGeom prst="rect">
            <a:avLst/>
          </a:prstGeom>
        </p:spPr>
        <p:txBody>
          <a:bodyPr wrap="square">
            <a:spAutoFit/>
          </a:bodyPr>
          <a:lstStyle/>
          <a:p>
            <a:r>
              <a:rPr lang="da-DK" sz="1600" b="1" dirty="0" smtClean="0"/>
              <a:t>                                                            ”</a:t>
            </a:r>
            <a:r>
              <a:rPr lang="da-DK" b="1" u="sng" dirty="0" smtClean="0"/>
              <a:t>Klattens glæde”</a:t>
            </a:r>
            <a:endParaRPr lang="da-DK" b="1" u="sng" dirty="0"/>
          </a:p>
        </p:txBody>
      </p:sp>
      <p:pic>
        <p:nvPicPr>
          <p:cNvPr id="10" name="Pladsholder til indhold 9"/>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316612" y="5445224"/>
            <a:ext cx="1809551" cy="1355417"/>
          </a:xfrm>
        </p:spPr>
      </p:pic>
      <p:pic>
        <p:nvPicPr>
          <p:cNvPr id="11" name="Pladsholder til indhold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44" y="260648"/>
            <a:ext cx="2117998" cy="1186079"/>
          </a:xfrm>
          <a:prstGeom prst="rect">
            <a:avLst/>
          </a:prstGeom>
        </p:spPr>
      </p:pic>
      <p:pic>
        <p:nvPicPr>
          <p:cNvPr id="2" name="Billed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2930" y="263806"/>
            <a:ext cx="2609883" cy="1736759"/>
          </a:xfrm>
          <a:prstGeom prst="rect">
            <a:avLst/>
          </a:prstGeom>
        </p:spPr>
      </p:pic>
      <p:pic>
        <p:nvPicPr>
          <p:cNvPr id="8" name="Pladsholder til indhold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32" y="260648"/>
            <a:ext cx="2117998" cy="1186079"/>
          </a:xfrm>
          <a:prstGeom prst="rect">
            <a:avLst/>
          </a:prstGeom>
        </p:spPr>
      </p:pic>
      <p:graphicFrame>
        <p:nvGraphicFramePr>
          <p:cNvPr id="5" name="Objekt 4"/>
          <p:cNvGraphicFramePr>
            <a:graphicFrameLocks noChangeAspect="1"/>
          </p:cNvGraphicFramePr>
          <p:nvPr>
            <p:extLst>
              <p:ext uri="{D42A27DB-BD31-4B8C-83A1-F6EECF244321}">
                <p14:modId xmlns:p14="http://schemas.microsoft.com/office/powerpoint/2010/main" val="2549378404"/>
              </p:ext>
            </p:extLst>
          </p:nvPr>
        </p:nvGraphicFramePr>
        <p:xfrm>
          <a:off x="395288" y="3233738"/>
          <a:ext cx="8353425" cy="962025"/>
        </p:xfrm>
        <a:graphic>
          <a:graphicData uri="http://schemas.openxmlformats.org/presentationml/2006/ole">
            <mc:AlternateContent xmlns:mc="http://schemas.openxmlformats.org/markup-compatibility/2006">
              <mc:Choice xmlns:v="urn:schemas-microsoft-com:vml" Requires="v">
                <p:oleObj spid="_x0000_s1055" name="Regneark" r:id="rId6" imgW="6715041" imgH="962121" progId="Excel.Sheet.12">
                  <p:embed/>
                </p:oleObj>
              </mc:Choice>
              <mc:Fallback>
                <p:oleObj name="Regneark" r:id="rId6" imgW="6715041" imgH="962121" progId="Excel.Sheet.12">
                  <p:embed/>
                  <p:pic>
                    <p:nvPicPr>
                      <p:cNvPr id="0" name=""/>
                      <p:cNvPicPr/>
                      <p:nvPr/>
                    </p:nvPicPr>
                    <p:blipFill>
                      <a:blip r:embed="rId7"/>
                      <a:stretch>
                        <a:fillRect/>
                      </a:stretch>
                    </p:blipFill>
                    <p:spPr>
                      <a:xfrm>
                        <a:off x="395288" y="3233738"/>
                        <a:ext cx="8353425" cy="962025"/>
                      </a:xfrm>
                      <a:prstGeom prst="rect">
                        <a:avLst/>
                      </a:prstGeom>
                    </p:spPr>
                  </p:pic>
                </p:oleObj>
              </mc:Fallback>
            </mc:AlternateContent>
          </a:graphicData>
        </a:graphic>
      </p:graphicFrame>
      <p:graphicFrame>
        <p:nvGraphicFramePr>
          <p:cNvPr id="12" name="Objekt 11"/>
          <p:cNvGraphicFramePr>
            <a:graphicFrameLocks noChangeAspect="1"/>
          </p:cNvGraphicFramePr>
          <p:nvPr>
            <p:extLst>
              <p:ext uri="{D42A27DB-BD31-4B8C-83A1-F6EECF244321}">
                <p14:modId xmlns:p14="http://schemas.microsoft.com/office/powerpoint/2010/main" val="1703587407"/>
              </p:ext>
            </p:extLst>
          </p:nvPr>
        </p:nvGraphicFramePr>
        <p:xfrm>
          <a:off x="395288" y="4868863"/>
          <a:ext cx="5375275" cy="876300"/>
        </p:xfrm>
        <a:graphic>
          <a:graphicData uri="http://schemas.openxmlformats.org/presentationml/2006/ole">
            <mc:AlternateContent xmlns:mc="http://schemas.openxmlformats.org/markup-compatibility/2006">
              <mc:Choice xmlns:v="urn:schemas-microsoft-com:vml" Requires="v">
                <p:oleObj spid="_x0000_s1056" name="Regneark" r:id="rId8" imgW="4276641" imgH="962121" progId="Excel.Sheet.12">
                  <p:embed/>
                </p:oleObj>
              </mc:Choice>
              <mc:Fallback>
                <p:oleObj name="Regneark" r:id="rId8" imgW="4276641" imgH="962121" progId="Excel.Sheet.12">
                  <p:embed/>
                  <p:pic>
                    <p:nvPicPr>
                      <p:cNvPr id="0" name=""/>
                      <p:cNvPicPr/>
                      <p:nvPr/>
                    </p:nvPicPr>
                    <p:blipFill>
                      <a:blip r:embed="rId9"/>
                      <a:stretch>
                        <a:fillRect/>
                      </a:stretch>
                    </p:blipFill>
                    <p:spPr>
                      <a:xfrm>
                        <a:off x="395288" y="4868863"/>
                        <a:ext cx="5375275" cy="876300"/>
                      </a:xfrm>
                      <a:prstGeom prst="rect">
                        <a:avLst/>
                      </a:prstGeom>
                    </p:spPr>
                  </p:pic>
                </p:oleObj>
              </mc:Fallback>
            </mc:AlternateContent>
          </a:graphicData>
        </a:graphic>
      </p:graphicFrame>
    </p:spTree>
    <p:extLst>
      <p:ext uri="{BB962C8B-B14F-4D97-AF65-F5344CB8AC3E}">
        <p14:creationId xmlns:p14="http://schemas.microsoft.com/office/powerpoint/2010/main" val="1388675707"/>
      </p:ext>
    </p:extLst>
  </p:cSld>
  <p:clrMapOvr>
    <a:masterClrMapping/>
  </p:clrMapOvr>
  <p:timing>
    <p:tnLst>
      <p:par>
        <p:cTn id="1" dur="indefinite" restart="never" nodeType="tmRoot"/>
      </p:par>
    </p:tnLst>
  </p:timing>
</p:sld>
</file>

<file path=ppt/theme/theme1.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781</TotalTime>
  <Words>839</Words>
  <Application>Microsoft Office PowerPoint</Application>
  <PresentationFormat>Skærmshow (4:3)</PresentationFormat>
  <Paragraphs>180</Paragraphs>
  <Slides>12</Slides>
  <Notes>0</Notes>
  <HiddenSlides>0</HiddenSlides>
  <MMClips>0</MMClips>
  <ScaleCrop>false</ScaleCrop>
  <HeadingPairs>
    <vt:vector size="6" baseType="variant">
      <vt:variant>
        <vt:lpstr>Tema</vt:lpstr>
      </vt:variant>
      <vt:variant>
        <vt:i4>1</vt:i4>
      </vt:variant>
      <vt:variant>
        <vt:lpstr>Integrerede OLE-servere</vt:lpstr>
      </vt:variant>
      <vt:variant>
        <vt:i4>1</vt:i4>
      </vt:variant>
      <vt:variant>
        <vt:lpstr>Diastitler</vt:lpstr>
      </vt:variant>
      <vt:variant>
        <vt:i4>12</vt:i4>
      </vt:variant>
    </vt:vector>
  </HeadingPairs>
  <TitlesOfParts>
    <vt:vector size="14" baseType="lpstr">
      <vt:lpstr>Kontortema</vt:lpstr>
      <vt:lpstr>Regneark</vt:lpstr>
      <vt:lpstr>                Turen går til Isle of Man </vt:lpstr>
      <vt:lpstr>Isle of Man </vt:lpstr>
      <vt:lpstr>               Isle of Man </vt:lpstr>
      <vt:lpstr>Isle of Man </vt:lpstr>
      <vt:lpstr>Isle of Man </vt:lpstr>
      <vt:lpstr>Isle of Man </vt:lpstr>
      <vt:lpstr>Isle of Man </vt:lpstr>
      <vt:lpstr>Isle of Man </vt:lpstr>
      <vt:lpstr>Isle of Man </vt:lpstr>
      <vt:lpstr>Isle of Man </vt:lpstr>
      <vt:lpstr>Isle of Man </vt:lpstr>
      <vt:lpstr>Isle of Man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Isle of Man</dc:title>
  <dc:creator>Claus Andersen</dc:creator>
  <cp:lastModifiedBy>Claus Andersen</cp:lastModifiedBy>
  <cp:revision>58</cp:revision>
  <dcterms:created xsi:type="dcterms:W3CDTF">2014-01-17T20:51:21Z</dcterms:created>
  <dcterms:modified xsi:type="dcterms:W3CDTF">2014-01-22T11:04:46Z</dcterms:modified>
</cp:coreProperties>
</file>